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6" r:id="rId19"/>
    <p:sldId id="273" r:id="rId20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595" autoAdjust="0"/>
  </p:normalViewPr>
  <p:slideViewPr>
    <p:cSldViewPr>
      <p:cViewPr varScale="1">
        <p:scale>
          <a:sx n="65" d="100"/>
          <a:sy n="65" d="100"/>
        </p:scale>
        <p:origin x="-6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3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AC9-BE32-46A6-994B-8B7DB16BCC06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E66D-12E9-4E10-B061-4D078ECBCF3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AC9-BE32-46A6-994B-8B7DB16BCC06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E66D-12E9-4E10-B061-4D078ECBCF3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AC9-BE32-46A6-994B-8B7DB16BCC06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E66D-12E9-4E10-B061-4D078ECBCF3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AC9-BE32-46A6-994B-8B7DB16BCC06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E66D-12E9-4E10-B061-4D078ECBCF3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AC9-BE32-46A6-994B-8B7DB16BCC06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E66D-12E9-4E10-B061-4D078ECBCF3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AC9-BE32-46A6-994B-8B7DB16BCC06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E66D-12E9-4E10-B061-4D078ECBCF3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AC9-BE32-46A6-994B-8B7DB16BCC06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E66D-12E9-4E10-B061-4D078ECBCF3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AC9-BE32-46A6-994B-8B7DB16BCC06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E66D-12E9-4E10-B061-4D078ECBCF3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AC9-BE32-46A6-994B-8B7DB16BCC06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E66D-12E9-4E10-B061-4D078ECBCF3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AC9-BE32-46A6-994B-8B7DB16BCC06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E66D-12E9-4E10-B061-4D078ECBCF3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BAC9-BE32-46A6-994B-8B7DB16BCC06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E66D-12E9-4E10-B061-4D078ECBCF3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5BAC9-BE32-46A6-994B-8B7DB16BCC06}" type="datetimeFigureOut">
              <a:rPr lang="es-CR" smtClean="0"/>
              <a:pPr/>
              <a:t>18/03/2013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CE66D-12E9-4E10-B061-4D078ECBCF31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file://localhost/Users/ati/Desktop/Logo%20empresas%20seguras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file://localhost/Users/ati/Desktop/Logo%20empresas%20seguras.jpg" TargetMode="External"/><Relationship Id="rId9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ati/Desktop/Logo%20empresas%20seguras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852936"/>
            <a:ext cx="7772400" cy="2160240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34219"/>
            <a:ext cx="8686800" cy="1258769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32370"/>
            <a:ext cx="7772400" cy="1470025"/>
          </a:xfrm>
        </p:spPr>
        <p:txBody>
          <a:bodyPr>
            <a:normAutofit/>
          </a:bodyPr>
          <a:lstStyle/>
          <a:p>
            <a:r>
              <a:rPr lang="es-ES_tradnl" sz="3500" b="1" dirty="0" smtClean="0">
                <a:solidFill>
                  <a:srgbClr val="FFFFFF"/>
                </a:solidFill>
              </a:rPr>
              <a:t>Programa Empresas Seguras</a:t>
            </a:r>
            <a:endParaRPr lang="es-ES_tradnl" sz="3500" b="1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636913"/>
            <a:ext cx="6400800" cy="2232248"/>
          </a:xfrm>
        </p:spPr>
        <p:txBody>
          <a:bodyPr>
            <a:normAutofit/>
          </a:bodyPr>
          <a:lstStyle/>
          <a:p>
            <a:endParaRPr lang="es-ES" sz="1500" b="1" dirty="0" smtClean="0">
              <a:solidFill>
                <a:schemeClr val="bg1"/>
              </a:solidFill>
              <a:latin typeface="Tahoma" charset="0"/>
            </a:endParaRPr>
          </a:p>
          <a:p>
            <a:endParaRPr lang="es-ES" sz="1500" b="1" dirty="0" smtClean="0">
              <a:solidFill>
                <a:schemeClr val="bg1"/>
              </a:solidFill>
              <a:latin typeface="Tahoma" charset="0"/>
            </a:endParaRPr>
          </a:p>
          <a:p>
            <a:r>
              <a:rPr lang="es-ES" sz="2000" b="1" dirty="0" smtClean="0">
                <a:solidFill>
                  <a:schemeClr val="bg1"/>
                </a:solidFill>
                <a:latin typeface="Calibri" pitchFamily="34" charset="0"/>
              </a:rPr>
              <a:t>Licda. Sarita Mora </a:t>
            </a:r>
            <a:r>
              <a:rPr lang="es-ES" sz="2000" b="1" dirty="0" err="1" smtClean="0">
                <a:solidFill>
                  <a:schemeClr val="bg1"/>
                </a:solidFill>
                <a:latin typeface="Calibri" pitchFamily="34" charset="0"/>
              </a:rPr>
              <a:t>Umaña</a:t>
            </a:r>
            <a:endParaRPr lang="es-ES" sz="20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s-ES" sz="2000" b="1" dirty="0" smtClean="0">
                <a:solidFill>
                  <a:schemeClr val="bg1"/>
                </a:solidFill>
                <a:latin typeface="Calibri" pitchFamily="34" charset="0"/>
              </a:rPr>
              <a:t>Teléfono:  2010-4677</a:t>
            </a:r>
          </a:p>
          <a:p>
            <a:r>
              <a:rPr lang="es-ES" sz="2000" b="1" dirty="0" smtClean="0">
                <a:solidFill>
                  <a:schemeClr val="bg1"/>
                </a:solidFill>
                <a:latin typeface="Calibri" pitchFamily="34" charset="0"/>
              </a:rPr>
              <a:t>Fax:  2522-0860</a:t>
            </a:r>
          </a:p>
          <a:p>
            <a:r>
              <a:rPr lang="es-ES" sz="2000" b="1" dirty="0" smtClean="0">
                <a:solidFill>
                  <a:schemeClr val="bg1"/>
                </a:solidFill>
                <a:latin typeface="Calibri" pitchFamily="34" charset="0"/>
              </a:rPr>
              <a:t>E-Mail:  smora@csv.go.cr</a:t>
            </a: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085184"/>
            <a:ext cx="1555866" cy="1515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708920"/>
            <a:ext cx="7772400" cy="2808312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57188" indent="-357188" algn="r">
              <a:lnSpc>
                <a:spcPct val="90000"/>
              </a:lnSpc>
              <a:buClr>
                <a:srgbClr val="FF0000"/>
              </a:buClr>
              <a:buSzPct val="90000"/>
            </a:pPr>
            <a:r>
              <a:rPr lang="es-ES_tradnl" b="1" dirty="0" smtClean="0">
                <a:solidFill>
                  <a:schemeClr val="bg1"/>
                </a:solidFill>
              </a:rPr>
              <a:t>Capacitar a la persona (s) encargada del tema de seguridad vial para ser ente multiplicador de conocimiento hacia la empresa.</a:t>
            </a:r>
          </a:p>
          <a:p>
            <a:pPr marL="357188" indent="-357188" algn="r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b="1" dirty="0" smtClean="0">
              <a:solidFill>
                <a:schemeClr val="bg1"/>
              </a:solidFill>
            </a:endParaRPr>
          </a:p>
          <a:p>
            <a:pPr marL="357188" indent="-357188" algn="r">
              <a:lnSpc>
                <a:spcPct val="90000"/>
              </a:lnSpc>
              <a:buClr>
                <a:srgbClr val="FF0000"/>
              </a:buClr>
              <a:buSzPct val="90000"/>
            </a:pPr>
            <a:r>
              <a:rPr lang="es-ES_tradnl" b="1" dirty="0" smtClean="0">
                <a:solidFill>
                  <a:schemeClr val="bg1"/>
                </a:solidFill>
              </a:rPr>
              <a:t>Redacción de un documento informativo sobre las disposiciones,    normas e instrucciones de seguridad vial dirigido a los conductores de la empresa y a los subcontratados (Nueva Ley de Tránsito).</a:t>
            </a:r>
          </a:p>
          <a:p>
            <a:pPr marL="357188" indent="-357188" algn="r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b="1" dirty="0" smtClean="0">
              <a:solidFill>
                <a:schemeClr val="bg1"/>
              </a:solidFill>
            </a:endParaRPr>
          </a:p>
          <a:p>
            <a:pPr marL="357188" indent="-357188" algn="r">
              <a:lnSpc>
                <a:spcPct val="90000"/>
              </a:lnSpc>
              <a:buClr>
                <a:srgbClr val="FF0000"/>
              </a:buClr>
              <a:buSzPct val="90000"/>
            </a:pPr>
            <a:r>
              <a:rPr lang="es-ES_tradnl" b="1" dirty="0" smtClean="0">
                <a:solidFill>
                  <a:schemeClr val="bg1"/>
                </a:solidFill>
              </a:rPr>
              <a:t>Realización de obras preventivas tales como señalización, demarcación, aceras, mallas protectoras, etc. en las instalaciones de la empresa o en algún Centro Educativo cercano a la empresa.</a:t>
            </a:r>
            <a:endParaRPr lang="es-ES_tradnl" b="1" dirty="0">
              <a:solidFill>
                <a:schemeClr val="bg1"/>
              </a:solidFill>
            </a:endParaRPr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12777"/>
            <a:ext cx="8686800" cy="108012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32371"/>
            <a:ext cx="7772400" cy="1260526"/>
          </a:xfrm>
        </p:spPr>
        <p:txBody>
          <a:bodyPr>
            <a:normAutofit fontScale="90000"/>
          </a:bodyPr>
          <a:lstStyle/>
          <a:p>
            <a:pPr lvl="0" algn="l"/>
            <a:r>
              <a:rPr kumimoji="0" lang="es-MX" sz="3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ahoma" charset="0"/>
              </a:rPr>
              <a:t/>
            </a:r>
            <a:br>
              <a:rPr kumimoji="0" lang="es-MX" sz="3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ahoma" charset="0"/>
              </a:rPr>
            </a:br>
            <a:r>
              <a:rPr kumimoji="0" lang="es-MX" sz="33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ahoma" charset="0"/>
              </a:rPr>
              <a:t>Propuesta de Proyectos</a:t>
            </a:r>
            <a:r>
              <a:rPr kumimoji="0" lang="es-ES" sz="25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ahoma" charset="0"/>
              </a:rPr>
              <a:t/>
            </a:r>
            <a:br>
              <a:rPr kumimoji="0" lang="es-ES" sz="25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ahoma" charset="0"/>
              </a:rPr>
            </a:br>
            <a:endParaRPr lang="es-ES_tradnl" sz="2500" dirty="0">
              <a:solidFill>
                <a:srgbClr val="FFFFFF"/>
              </a:solidFill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214414" y="2708920"/>
            <a:ext cx="7929586" cy="2808312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42913" indent="-442913" algn="r">
              <a:lnSpc>
                <a:spcPct val="90000"/>
              </a:lnSpc>
              <a:buClr>
                <a:srgbClr val="FF0000"/>
              </a:buClr>
              <a:buSzPct val="90000"/>
            </a:pPr>
            <a:r>
              <a:rPr lang="es-ES_tradnl" sz="1700" b="1" dirty="0" smtClean="0">
                <a:solidFill>
                  <a:schemeClr val="bg1"/>
                </a:solidFill>
              </a:rPr>
              <a:t>Determinar y diseñar planos esquemáticos sobre las rutas por las que deben transitar, sus factores de riesgo y tomar las acciones necesarias para reducir la problemática como el regular horarios, definir rutas alternas, restricciones en ciertas vías, etc.</a:t>
            </a:r>
          </a:p>
          <a:p>
            <a:pPr marL="442913" indent="-442913" algn="r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sz="1700" b="1" dirty="0" smtClean="0">
              <a:solidFill>
                <a:schemeClr val="bg1"/>
              </a:solidFill>
            </a:endParaRPr>
          </a:p>
          <a:p>
            <a:pPr marL="442913" indent="-442913" algn="r">
              <a:lnSpc>
                <a:spcPct val="90000"/>
              </a:lnSpc>
              <a:buClr>
                <a:srgbClr val="FF0000"/>
              </a:buClr>
              <a:buSzPct val="90000"/>
            </a:pPr>
            <a:r>
              <a:rPr lang="es-ES_tradnl" sz="1700" b="1" dirty="0" smtClean="0">
                <a:solidFill>
                  <a:schemeClr val="bg1"/>
                </a:solidFill>
              </a:rPr>
              <a:t>Establecer medidas de control y chequeos médicos periódicamente para mejorar la salud del personal.</a:t>
            </a:r>
          </a:p>
          <a:p>
            <a:pPr marL="442913" indent="-442913" algn="r"/>
            <a:endParaRPr lang="es-ES_tradnl" sz="1700" b="1" dirty="0" smtClean="0">
              <a:solidFill>
                <a:schemeClr val="bg1"/>
              </a:solidFill>
            </a:endParaRPr>
          </a:p>
          <a:p>
            <a:pPr marL="442913" indent="-442913" algn="r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sz="1700" b="1" dirty="0" smtClean="0">
              <a:solidFill>
                <a:schemeClr val="bg1"/>
              </a:solidFill>
            </a:endParaRPr>
          </a:p>
          <a:p>
            <a:pPr marL="442913" indent="-442913" algn="r">
              <a:lnSpc>
                <a:spcPct val="90000"/>
              </a:lnSpc>
              <a:buClr>
                <a:srgbClr val="FF0000"/>
              </a:buClr>
              <a:buSzPct val="90000"/>
            </a:pPr>
            <a:r>
              <a:rPr lang="es-ES_tradnl" sz="1700" b="1" dirty="0" smtClean="0">
                <a:solidFill>
                  <a:schemeClr val="bg1"/>
                </a:solidFill>
              </a:rPr>
              <a:t>Realizar Ferias para la promoción de la Seguridad Vial en la empresa, con diversas actividades como charlas, (COSEVI-RITEVE-3M-FIRESTONE</a:t>
            </a:r>
            <a:r>
              <a:rPr lang="es-ES_tradnl" sz="1700" b="1" dirty="0" smtClean="0">
                <a:solidFill>
                  <a:schemeClr val="bg1"/>
                </a:solidFill>
              </a:rPr>
              <a:t>,, RECOPE  </a:t>
            </a:r>
            <a:r>
              <a:rPr lang="es-ES_tradnl" sz="1700" b="1" dirty="0" err="1" smtClean="0">
                <a:solidFill>
                  <a:schemeClr val="bg1"/>
                </a:solidFill>
              </a:rPr>
              <a:t>etc</a:t>
            </a:r>
            <a:r>
              <a:rPr lang="es-ES_tradnl" sz="1700" b="1" dirty="0" smtClean="0">
                <a:solidFill>
                  <a:schemeClr val="bg1"/>
                </a:solidFill>
              </a:rPr>
              <a:t>).  </a:t>
            </a:r>
            <a:endParaRPr lang="es-ES_tradnl" sz="1700" b="1" dirty="0">
              <a:solidFill>
                <a:schemeClr val="bg1"/>
              </a:solidFill>
            </a:endParaRPr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12777"/>
            <a:ext cx="8686800" cy="108012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32371"/>
            <a:ext cx="7772400" cy="1260526"/>
          </a:xfrm>
        </p:spPr>
        <p:txBody>
          <a:bodyPr>
            <a:normAutofit/>
          </a:bodyPr>
          <a:lstStyle/>
          <a:p>
            <a:pPr algn="l"/>
            <a:r>
              <a:rPr lang="es-ES_tradnl" b="1" dirty="0" smtClean="0">
                <a:solidFill>
                  <a:srgbClr val="FFFFFF"/>
                </a:solidFill>
              </a:rPr>
              <a:t>Propuesta de Proyectos</a:t>
            </a:r>
            <a:endParaRPr lang="es-ES_tradnl" b="1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85852" y="2636912"/>
            <a:ext cx="6486548" cy="2664295"/>
          </a:xfrm>
        </p:spPr>
        <p:txBody>
          <a:bodyPr>
            <a:normAutofit/>
          </a:bodyPr>
          <a:lstStyle/>
          <a:p>
            <a:endParaRPr lang="es-ES" sz="1500" b="1" dirty="0" smtClean="0">
              <a:solidFill>
                <a:schemeClr val="bg1"/>
              </a:solidFill>
              <a:latin typeface="Tahoma" charset="0"/>
            </a:endParaRPr>
          </a:p>
          <a:p>
            <a:pPr marL="3028950" lvl="6" indent="-285750" algn="just">
              <a:lnSpc>
                <a:spcPct val="90000"/>
              </a:lnSpc>
              <a:buClr>
                <a:srgbClr val="FF0000"/>
              </a:buClr>
              <a:buSzPct val="90000"/>
              <a:buFont typeface="Symbol" pitchFamily="18" charset="2"/>
              <a:buChar char="Þ"/>
            </a:pPr>
            <a:endParaRPr lang="es-ES_tradnl" sz="4200" b="1" dirty="0" smtClean="0">
              <a:solidFill>
                <a:srgbClr val="000099"/>
              </a:solidFill>
            </a:endParaRPr>
          </a:p>
          <a:p>
            <a:pPr marL="285750" indent="-285750" algn="r"/>
            <a:endParaRPr lang="es-ES_tradnl" sz="5000" b="1" u="sng" dirty="0" smtClean="0">
              <a:solidFill>
                <a:schemeClr val="bg2"/>
              </a:solidFill>
              <a:latin typeface="+mj-lt"/>
            </a:endParaRPr>
          </a:p>
          <a:p>
            <a:endParaRPr lang="es-ES" sz="2900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708920"/>
            <a:ext cx="7772400" cy="2808312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41325" lvl="0" indent="-441325"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90000"/>
            </a:pPr>
            <a:r>
              <a:rPr kumimoji="0" lang="es-MX" sz="1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Fomentar la mejora de la seguridad vial en la (s) zona (s) (entorno) donde tengan sus sedes.</a:t>
            </a:r>
          </a:p>
          <a:p>
            <a:pPr marL="441325" lvl="0" indent="-441325"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90000"/>
            </a:pPr>
            <a:endParaRPr kumimoji="0" lang="es-MX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  <a:p>
            <a:pPr marL="441325" lvl="0" indent="-441325"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90000"/>
            </a:pPr>
            <a:r>
              <a:rPr kumimoji="0" lang="es-MX" sz="1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Colaborar con las autoridades locales, con los Programas  Asistencia Municipal en Seguridad Vial y con el de Centros Educativos Seguros, en la introducción de  proyectos para mejorar la seguridad vial.  </a:t>
            </a:r>
          </a:p>
          <a:p>
            <a:pPr marL="441325" lvl="0" indent="-441325"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90000"/>
            </a:pPr>
            <a:endParaRPr kumimoji="0" lang="es-MX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  <a:p>
            <a:pPr marL="441325" lvl="0" indent="-441325"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90000"/>
            </a:pPr>
            <a:r>
              <a:rPr kumimoji="0" lang="es-MX" sz="1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Contribuir para mejorar los sistemas viales, las señales de tránsito.</a:t>
            </a:r>
          </a:p>
          <a:p>
            <a:pPr marL="441325" lvl="0" indent="-441325"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90000"/>
            </a:pPr>
            <a:endParaRPr kumimoji="0" lang="es-MX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  <a:p>
            <a:pPr marL="441325" lvl="0" indent="-441325" algn="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90000"/>
            </a:pPr>
            <a:r>
              <a:rPr kumimoji="0" lang="es-MX" sz="1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Promover la labor voluntaria de sus trabajadores hacia la comunidad. Por ejemplo el patrocinar las escuelas con proyectos de seguridad vial, operativos de tránsito.</a:t>
            </a:r>
            <a:endParaRPr kumimoji="0" lang="es-ES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12777"/>
            <a:ext cx="8686800" cy="108012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32371"/>
            <a:ext cx="7772400" cy="1260526"/>
          </a:xfrm>
        </p:spPr>
        <p:txBody>
          <a:bodyPr>
            <a:normAutofit/>
          </a:bodyPr>
          <a:lstStyle/>
          <a:p>
            <a:pPr algn="l"/>
            <a:r>
              <a:rPr lang="es-ES_tradnl" dirty="0" smtClean="0">
                <a:solidFill>
                  <a:srgbClr val="FFFFFF"/>
                </a:solidFill>
              </a:rPr>
              <a:t>Compromiso con la Comunidad</a:t>
            </a: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2664295"/>
          </a:xfrm>
        </p:spPr>
        <p:txBody>
          <a:bodyPr>
            <a:normAutofit/>
          </a:bodyPr>
          <a:lstStyle/>
          <a:p>
            <a:endParaRPr lang="es-ES" sz="1500" b="1" dirty="0" smtClean="0">
              <a:solidFill>
                <a:schemeClr val="bg1"/>
              </a:solidFill>
              <a:latin typeface="Tahoma" charset="0"/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  <a:buFont typeface="Symbol" pitchFamily="18" charset="2"/>
              <a:buChar char="Þ"/>
            </a:pPr>
            <a:endParaRPr lang="es-ES_tradnl" sz="5400" b="1" dirty="0" smtClean="0">
              <a:solidFill>
                <a:srgbClr val="000099"/>
              </a:solidFill>
            </a:endParaRPr>
          </a:p>
          <a:p>
            <a:pPr marL="285750" indent="-285750" algn="r"/>
            <a:endParaRPr lang="es-ES_tradnl" sz="5000" b="1" u="sng" dirty="0" smtClean="0">
              <a:solidFill>
                <a:schemeClr val="bg2"/>
              </a:solidFill>
              <a:latin typeface="+mj-lt"/>
            </a:endParaRPr>
          </a:p>
          <a:p>
            <a:endParaRPr lang="es-ES" sz="2900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852936"/>
            <a:ext cx="7772400" cy="2520280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12777"/>
            <a:ext cx="8686800" cy="108012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32371"/>
            <a:ext cx="7772400" cy="1260526"/>
          </a:xfrm>
        </p:spPr>
        <p:txBody>
          <a:bodyPr>
            <a:normAutofit/>
          </a:bodyPr>
          <a:lstStyle/>
          <a:p>
            <a:pPr algn="l"/>
            <a:r>
              <a:rPr lang="es-ES_tradnl" dirty="0" smtClean="0">
                <a:solidFill>
                  <a:srgbClr val="FFFFFF"/>
                </a:solidFill>
              </a:rPr>
              <a:t>Beneficios</a:t>
            </a: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2304255"/>
          </a:xfrm>
        </p:spPr>
        <p:txBody>
          <a:bodyPr>
            <a:normAutofit fontScale="25000" lnSpcReduction="20000"/>
          </a:bodyPr>
          <a:lstStyle/>
          <a:p>
            <a:pPr algn="r"/>
            <a:endParaRPr lang="es-ES" sz="1500" b="1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s-ES_tradnl" sz="5400" b="1" dirty="0" smtClean="0">
                <a:solidFill>
                  <a:schemeClr val="bg1"/>
                </a:solidFill>
                <a:latin typeface="+mj-lt"/>
              </a:rPr>
              <a:t>REDUCCION DE COSTOS  por mantenimiento de flota y por hechos de tránsito.</a:t>
            </a:r>
          </a:p>
          <a:p>
            <a:pPr algn="r"/>
            <a:endParaRPr lang="es-ES_tradnl" sz="5400" b="1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s-ES_tradnl" sz="5400" b="1" dirty="0" smtClean="0">
                <a:solidFill>
                  <a:schemeClr val="bg1"/>
                </a:solidFill>
                <a:latin typeface="+mj-lt"/>
              </a:rPr>
              <a:t>MEJORAMIENTO PERMANENTE del personal así como de la imagen de la Empresa.</a:t>
            </a:r>
          </a:p>
          <a:p>
            <a:pPr algn="r"/>
            <a:endParaRPr lang="es-ES_tradnl" sz="5400" b="1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s-ES_tradnl" sz="5400" b="1" dirty="0" smtClean="0">
                <a:solidFill>
                  <a:schemeClr val="bg1"/>
                </a:solidFill>
                <a:latin typeface="+mj-lt"/>
              </a:rPr>
              <a:t>REDUCCION DE INDICES  por vehículos y operadores involucrados en accidentes de tránsito </a:t>
            </a:r>
          </a:p>
          <a:p>
            <a:pPr algn="r"/>
            <a:endParaRPr lang="es-ES_tradnl" sz="5400" b="1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s-ES_tradnl" sz="5400" b="1" dirty="0" smtClean="0">
                <a:solidFill>
                  <a:schemeClr val="bg1"/>
                </a:solidFill>
                <a:latin typeface="+mj-lt"/>
              </a:rPr>
              <a:t> RECONOCIMIENTO </a:t>
            </a:r>
            <a:r>
              <a:rPr lang="es-ES_tradnl" sz="5400" b="1" dirty="0" smtClean="0">
                <a:solidFill>
                  <a:schemeClr val="bg1"/>
                </a:solidFill>
                <a:latin typeface="+mj-lt"/>
              </a:rPr>
              <a:t>–Entrega de Placa </a:t>
            </a:r>
          </a:p>
          <a:p>
            <a:pPr algn="r"/>
            <a:endParaRPr lang="es-ES_tradnl" sz="5400" b="1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s-ES_tradnl" sz="5400" b="1" dirty="0" smtClean="0">
                <a:solidFill>
                  <a:schemeClr val="bg1"/>
                </a:solidFill>
                <a:latin typeface="+mj-lt"/>
              </a:rPr>
              <a:t>PROYECCIÓN </a:t>
            </a:r>
            <a:r>
              <a:rPr lang="es-ES_tradnl" sz="5400" b="1" dirty="0" smtClean="0">
                <a:solidFill>
                  <a:schemeClr val="bg1"/>
                </a:solidFill>
                <a:latin typeface="+mj-lt"/>
              </a:rPr>
              <a:t>– </a:t>
            </a:r>
            <a:r>
              <a:rPr lang="es-ES_tradnl" sz="5400" b="1" dirty="0" smtClean="0">
                <a:solidFill>
                  <a:schemeClr val="bg1"/>
                </a:solidFill>
                <a:latin typeface="+mj-lt"/>
              </a:rPr>
              <a:t>Publicidad en Prensa Nacional</a:t>
            </a:r>
            <a:endParaRPr lang="es-ES_tradnl" sz="5400" b="1" dirty="0" smtClean="0">
              <a:solidFill>
                <a:schemeClr val="bg1"/>
              </a:solidFill>
              <a:latin typeface="+mj-lt"/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  <a:buFont typeface="Symbol" pitchFamily="18" charset="2"/>
              <a:buChar char="Þ"/>
            </a:pPr>
            <a:endParaRPr lang="es-ES_tradnl" sz="5400" b="1" dirty="0" smtClean="0">
              <a:solidFill>
                <a:srgbClr val="000099"/>
              </a:solidFill>
            </a:endParaRPr>
          </a:p>
          <a:p>
            <a:pPr marL="285750" indent="-285750" algn="r"/>
            <a:endParaRPr lang="es-ES_tradnl" sz="5000" b="1" u="sng" dirty="0" smtClean="0">
              <a:solidFill>
                <a:schemeClr val="bg2"/>
              </a:solidFill>
              <a:latin typeface="+mj-lt"/>
            </a:endParaRPr>
          </a:p>
          <a:p>
            <a:endParaRPr lang="es-ES" sz="2900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714620"/>
            <a:ext cx="7772400" cy="2808312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12777"/>
            <a:ext cx="8686800" cy="108012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32371"/>
            <a:ext cx="7772400" cy="1260526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sz="2800" b="1" u="sng" dirty="0" smtClean="0">
                <a:solidFill>
                  <a:schemeClr val="bg2"/>
                </a:solidFill>
              </a:rPr>
              <a:t/>
            </a:r>
            <a:br>
              <a:rPr lang="es-ES_tradnl" sz="2800" b="1" u="sng" dirty="0" smtClean="0">
                <a:solidFill>
                  <a:schemeClr val="bg2"/>
                </a:solidFill>
              </a:rPr>
            </a:br>
            <a:r>
              <a:rPr lang="es-ES_tradnl" sz="2800" b="1" dirty="0" smtClean="0">
                <a:solidFill>
                  <a:schemeClr val="bg2"/>
                </a:solidFill>
              </a:rPr>
              <a:t>Aspectos a considerar para un reconocimiento</a:t>
            </a:r>
            <a:r>
              <a:rPr lang="es-ES_tradnl" b="1" dirty="0" smtClean="0">
                <a:solidFill>
                  <a:schemeClr val="bg2"/>
                </a:solidFill>
              </a:rPr>
              <a:t/>
            </a:r>
            <a:br>
              <a:rPr lang="es-ES_tradnl" b="1" dirty="0" smtClean="0">
                <a:solidFill>
                  <a:schemeClr val="bg2"/>
                </a:solidFill>
              </a:rPr>
            </a:br>
            <a:endParaRPr lang="es-ES_tradnl" b="1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2664295"/>
          </a:xfrm>
        </p:spPr>
        <p:txBody>
          <a:bodyPr>
            <a:normAutofit fontScale="32500" lnSpcReduction="20000"/>
          </a:bodyPr>
          <a:lstStyle/>
          <a:p>
            <a:endParaRPr lang="es-ES" sz="1500" b="1" dirty="0" smtClean="0">
              <a:solidFill>
                <a:schemeClr val="bg1"/>
              </a:solidFill>
              <a:latin typeface="Tahoma" charset="0"/>
            </a:endParaRPr>
          </a:p>
          <a:p>
            <a:pPr algn="r">
              <a:buFont typeface="Wingdings" pitchFamily="2" charset="2"/>
              <a:buChar char="ü"/>
            </a:pPr>
            <a:r>
              <a:rPr lang="es-ES_tradnl" sz="5400" b="1" dirty="0" smtClean="0">
                <a:solidFill>
                  <a:schemeClr val="bg2"/>
                </a:solidFill>
              </a:rPr>
              <a:t>Existencia de un responsable de la empresa en materia de seguridad vial</a:t>
            </a:r>
          </a:p>
          <a:p>
            <a:pPr algn="r">
              <a:buFont typeface="Wingdings" pitchFamily="2" charset="2"/>
              <a:buChar char="ü"/>
            </a:pPr>
            <a:endParaRPr lang="es-ES_tradnl" sz="5400" b="1" dirty="0" smtClean="0">
              <a:solidFill>
                <a:schemeClr val="bg2"/>
              </a:solidFill>
            </a:endParaRPr>
          </a:p>
          <a:p>
            <a:pPr algn="r">
              <a:buFont typeface="Wingdings" pitchFamily="2" charset="2"/>
              <a:buChar char="ü"/>
            </a:pPr>
            <a:r>
              <a:rPr lang="es-ES_tradnl" sz="5400" b="1" dirty="0" smtClean="0">
                <a:solidFill>
                  <a:schemeClr val="bg2"/>
                </a:solidFill>
              </a:rPr>
              <a:t>Diagnóstico situacional por parte de la empresa</a:t>
            </a:r>
          </a:p>
          <a:p>
            <a:pPr algn="r">
              <a:buFont typeface="Wingdings" pitchFamily="2" charset="2"/>
              <a:buChar char="ü"/>
            </a:pPr>
            <a:endParaRPr lang="es-ES_tradnl" sz="5400" b="1" dirty="0" smtClean="0">
              <a:solidFill>
                <a:schemeClr val="bg2"/>
              </a:solidFill>
            </a:endParaRPr>
          </a:p>
          <a:p>
            <a:pPr algn="r">
              <a:buFont typeface="Wingdings" pitchFamily="2" charset="2"/>
              <a:buChar char="ü"/>
            </a:pPr>
            <a:r>
              <a:rPr lang="es-ES_tradnl" sz="5400" b="1" dirty="0" smtClean="0">
                <a:solidFill>
                  <a:schemeClr val="bg2"/>
                </a:solidFill>
              </a:rPr>
              <a:t>Diseño del plan de trabajo, Proyecto (s)</a:t>
            </a:r>
          </a:p>
          <a:p>
            <a:pPr algn="r">
              <a:buFont typeface="Wingdings" pitchFamily="2" charset="2"/>
              <a:buChar char="ü"/>
            </a:pPr>
            <a:endParaRPr lang="es-ES_tradnl" sz="5400" b="1" dirty="0" smtClean="0">
              <a:solidFill>
                <a:schemeClr val="bg2"/>
              </a:solidFill>
            </a:endParaRPr>
          </a:p>
          <a:p>
            <a:pPr algn="r">
              <a:buFont typeface="Wingdings" pitchFamily="2" charset="2"/>
              <a:buChar char="ü"/>
            </a:pPr>
            <a:r>
              <a:rPr lang="es-ES_tradnl" sz="5400" b="1" dirty="0" smtClean="0">
                <a:solidFill>
                  <a:schemeClr val="bg2"/>
                </a:solidFill>
              </a:rPr>
              <a:t>Desarrollo de Proyectos </a:t>
            </a:r>
            <a:r>
              <a:rPr lang="es-ES_tradnl" sz="5400" b="1" dirty="0" smtClean="0">
                <a:solidFill>
                  <a:schemeClr val="bg2"/>
                </a:solidFill>
              </a:rPr>
              <a:t>2013-2014 … </a:t>
            </a:r>
            <a:endParaRPr lang="es-ES" sz="5400" b="1" dirty="0" smtClean="0">
              <a:solidFill>
                <a:schemeClr val="bg2"/>
              </a:solidFill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  <a:buFont typeface="Symbol" pitchFamily="18" charset="2"/>
              <a:buChar char="Þ"/>
            </a:pPr>
            <a:endParaRPr lang="es-ES_tradnl" sz="5400" b="1" dirty="0" smtClean="0">
              <a:solidFill>
                <a:srgbClr val="000099"/>
              </a:solidFill>
            </a:endParaRPr>
          </a:p>
          <a:p>
            <a:pPr marL="285750" indent="-285750" algn="r"/>
            <a:endParaRPr lang="es-ES_tradnl" sz="5000" b="1" u="sng" dirty="0" smtClean="0">
              <a:solidFill>
                <a:schemeClr val="bg2"/>
              </a:solidFill>
              <a:latin typeface="+mj-lt"/>
            </a:endParaRPr>
          </a:p>
          <a:p>
            <a:endParaRPr lang="es-ES" sz="2900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214554"/>
            <a:ext cx="7772400" cy="3302678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bg1"/>
              </a:buClr>
              <a:buFont typeface="Wingdings" pitchFamily="2" charset="2"/>
              <a:buChar char="ü"/>
            </a:pPr>
            <a:r>
              <a:rPr lang="es-ES" b="1" dirty="0" smtClean="0">
                <a:solidFill>
                  <a:schemeClr val="bg2"/>
                </a:solidFill>
              </a:rPr>
              <a:t>Colaboración a la hora de elaborar el Diagnóstico- Proyecto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SzPct val="90000"/>
              <a:buFont typeface="Wingdings" pitchFamily="2" charset="2"/>
              <a:buChar char="ü"/>
            </a:pPr>
            <a:endParaRPr lang="es-ES" b="1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SzPct val="90000"/>
              <a:buFont typeface="Wingdings" pitchFamily="2" charset="2"/>
              <a:buChar char="ü"/>
            </a:pPr>
            <a:r>
              <a:rPr lang="es-ES" b="1" dirty="0" smtClean="0">
                <a:solidFill>
                  <a:schemeClr val="bg2"/>
                </a:solidFill>
              </a:rPr>
              <a:t>Capacitación:  Seguridad Vial y entrega del material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SzPct val="90000"/>
              <a:buFont typeface="Wingdings" pitchFamily="2" charset="2"/>
              <a:buChar char="ü"/>
            </a:pPr>
            <a:endParaRPr lang="es-ES" b="1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SzPct val="90000"/>
              <a:buFont typeface="Wingdings" pitchFamily="2" charset="2"/>
              <a:buChar char="ü"/>
            </a:pPr>
            <a:r>
              <a:rPr lang="es-ES" b="1" dirty="0" smtClean="0">
                <a:solidFill>
                  <a:schemeClr val="bg2"/>
                </a:solidFill>
              </a:rPr>
              <a:t>Asesoría en el ó los Proyectos a ejecutar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SzPct val="90000"/>
              <a:buFont typeface="Wingdings" pitchFamily="2" charset="2"/>
              <a:buChar char="ü"/>
            </a:pPr>
            <a:endParaRPr lang="es-ES" b="1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SzPct val="90000"/>
              <a:buFont typeface="Wingdings" pitchFamily="2" charset="2"/>
              <a:buChar char="ü"/>
            </a:pPr>
            <a:endParaRPr lang="es-ES" b="1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SzPct val="90000"/>
              <a:buFont typeface="Wingdings" pitchFamily="2" charset="2"/>
              <a:buChar char="ü"/>
            </a:pPr>
            <a:endParaRPr lang="es-ES_tradnl" dirty="0"/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142985"/>
            <a:ext cx="8686800" cy="928694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1349913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dirty="0" smtClean="0">
                <a:solidFill>
                  <a:srgbClr val="FFFFFF"/>
                </a:solidFill>
              </a:rPr>
              <a:t>En síntesis</a:t>
            </a:r>
            <a:br>
              <a:rPr lang="es-ES_tradnl" dirty="0" smtClean="0">
                <a:solidFill>
                  <a:srgbClr val="FFFFFF"/>
                </a:solidFill>
              </a:rPr>
            </a:br>
            <a:endParaRPr lang="es-ES_tradnl" dirty="0">
              <a:solidFill>
                <a:srgbClr val="FFFFFF"/>
              </a:solidFill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  <p:pic>
        <p:nvPicPr>
          <p:cNvPr id="9" name="Imagen 9" descr="IMG_138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86578" y="3214686"/>
            <a:ext cx="1975772" cy="21673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708920"/>
            <a:ext cx="7772400" cy="2808312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214422"/>
            <a:ext cx="8686800" cy="1207037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5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Recuerde siempre que: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000240"/>
            <a:ext cx="7772400" cy="564095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/>
            </a:r>
            <a:br>
              <a:rPr lang="es-ES" b="1" dirty="0" smtClean="0">
                <a:solidFill>
                  <a:schemeClr val="bg2"/>
                </a:solidFill>
              </a:rPr>
            </a:b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2664295"/>
          </a:xfrm>
        </p:spPr>
        <p:txBody>
          <a:bodyPr>
            <a:normAutofit fontScale="62500" lnSpcReduction="20000"/>
          </a:bodyPr>
          <a:lstStyle/>
          <a:p>
            <a:endParaRPr lang="es-ES" sz="3900" dirty="0" smtClean="0">
              <a:solidFill>
                <a:schemeClr val="bg1"/>
              </a:solidFill>
              <a:latin typeface="+mj-lt"/>
            </a:endParaRPr>
          </a:p>
          <a:p>
            <a:r>
              <a:rPr lang="es-CR" sz="4000" dirty="0" smtClean="0">
                <a:solidFill>
                  <a:schemeClr val="bg2"/>
                </a:solidFill>
                <a:latin typeface="+mj-lt"/>
              </a:rPr>
              <a:t>Las Empresas e Instituciones de éxito </a:t>
            </a:r>
            <a:br>
              <a:rPr lang="es-CR" sz="4000" dirty="0" smtClean="0">
                <a:solidFill>
                  <a:schemeClr val="bg2"/>
                </a:solidFill>
                <a:latin typeface="+mj-lt"/>
              </a:rPr>
            </a:br>
            <a:r>
              <a:rPr lang="es-CR" sz="4000" dirty="0" smtClean="0">
                <a:solidFill>
                  <a:schemeClr val="bg2"/>
                </a:solidFill>
                <a:latin typeface="+mj-lt"/>
              </a:rPr>
              <a:t>incorporan la Seguridad Vial</a:t>
            </a:r>
            <a:br>
              <a:rPr lang="es-CR" sz="4000" dirty="0" smtClean="0">
                <a:solidFill>
                  <a:schemeClr val="bg2"/>
                </a:solidFill>
                <a:latin typeface="+mj-lt"/>
              </a:rPr>
            </a:br>
            <a:r>
              <a:rPr lang="es-CR" sz="4000" dirty="0" smtClean="0">
                <a:solidFill>
                  <a:schemeClr val="bg2"/>
                </a:solidFill>
                <a:latin typeface="+mj-lt"/>
              </a:rPr>
              <a:t>en sus políticas de calidad</a:t>
            </a:r>
          </a:p>
          <a:p>
            <a:endParaRPr lang="es-CR" sz="4000" dirty="0" smtClean="0">
              <a:solidFill>
                <a:schemeClr val="bg2"/>
              </a:solidFill>
              <a:latin typeface="+mj-lt"/>
            </a:endParaRPr>
          </a:p>
          <a:p>
            <a:r>
              <a:rPr lang="es-MX" sz="39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“La Seguridad Vial es </a:t>
            </a:r>
          </a:p>
          <a:p>
            <a:r>
              <a:rPr lang="es-MX" sz="39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responsabilidad de todos”</a:t>
            </a:r>
            <a:endParaRPr lang="es-ES" sz="39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  <a:buFont typeface="Symbol" pitchFamily="18" charset="2"/>
              <a:buChar char="Þ"/>
            </a:pPr>
            <a:endParaRPr lang="es-ES_tradnl" sz="5400" b="1" dirty="0" smtClean="0">
              <a:solidFill>
                <a:srgbClr val="000099"/>
              </a:solidFill>
            </a:endParaRPr>
          </a:p>
          <a:p>
            <a:pPr marL="285750" indent="-285750" algn="r"/>
            <a:endParaRPr lang="es-ES_tradnl" sz="5000" b="1" u="sng" dirty="0" smtClean="0">
              <a:solidFill>
                <a:schemeClr val="bg2"/>
              </a:solidFill>
              <a:latin typeface="+mj-lt"/>
            </a:endParaRPr>
          </a:p>
          <a:p>
            <a:endParaRPr lang="es-ES" sz="2900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ortar rectángulo de esquina sencilla 3"/>
          <p:cNvSpPr/>
          <p:nvPr/>
        </p:nvSpPr>
        <p:spPr>
          <a:xfrm>
            <a:off x="0" y="1214422"/>
            <a:ext cx="8686800" cy="1207037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5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Nombres de Empresas e Instituciones incorporadas</a:t>
            </a:r>
          </a:p>
          <a:p>
            <a:pPr algn="ctr"/>
            <a:r>
              <a:rPr lang="es-MX" sz="25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al Programa Empresas Seguras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000240"/>
            <a:ext cx="7772400" cy="56409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/>
            </a:r>
            <a:br>
              <a:rPr lang="es-ES" dirty="0" smtClean="0">
                <a:solidFill>
                  <a:schemeClr val="bg2"/>
                </a:solidFill>
              </a:rPr>
            </a:b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0034" y="2571744"/>
            <a:ext cx="8143932" cy="3792484"/>
          </a:xfrm>
        </p:spPr>
        <p:txBody>
          <a:bodyPr>
            <a:normAutofit/>
          </a:bodyPr>
          <a:lstStyle/>
          <a:p>
            <a:endParaRPr lang="es-ES_tradnl" sz="5400" b="1" dirty="0" smtClean="0">
              <a:solidFill>
                <a:srgbClr val="000099"/>
              </a:solidFill>
              <a:latin typeface="+mj-lt"/>
              <a:cs typeface="Calibri" pitchFamily="34" charset="0"/>
            </a:endParaRPr>
          </a:p>
          <a:p>
            <a:endParaRPr lang="es-ES_tradnl" sz="5400" b="1" dirty="0" smtClean="0">
              <a:solidFill>
                <a:srgbClr val="000099"/>
              </a:solidFill>
              <a:latin typeface="+mj-lt"/>
              <a:cs typeface="Calibri" pitchFamily="34" charset="0"/>
            </a:endParaRPr>
          </a:p>
          <a:p>
            <a:pPr algn="just"/>
            <a:r>
              <a:rPr lang="es-ES" sz="1000" dirty="0" err="1" smtClean="0">
                <a:solidFill>
                  <a:schemeClr val="tx1"/>
                </a:solidFill>
                <a:latin typeface="+mj-lt"/>
                <a:cs typeface="Calibri" pitchFamily="34" charset="0"/>
              </a:rPr>
              <a:t>Asegrupo</a:t>
            </a:r>
            <a:r>
              <a:rPr lang="es-ES" sz="1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 </a:t>
            </a:r>
            <a:r>
              <a:rPr lang="es-ES" sz="1000" dirty="0" err="1" smtClean="0">
                <a:solidFill>
                  <a:schemeClr val="tx1"/>
                </a:solidFill>
                <a:latin typeface="+mj-lt"/>
                <a:cs typeface="Calibri" pitchFamily="34" charset="0"/>
              </a:rPr>
              <a:t>Holcim</a:t>
            </a:r>
            <a:r>
              <a:rPr lang="es-ES" sz="1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			Corporación </a:t>
            </a:r>
            <a:r>
              <a:rPr lang="es-ES" sz="1000" dirty="0" err="1" smtClean="0">
                <a:solidFill>
                  <a:schemeClr val="tx1"/>
                </a:solidFill>
                <a:latin typeface="+mj-lt"/>
                <a:cs typeface="Calibri" pitchFamily="34" charset="0"/>
              </a:rPr>
              <a:t>Belca</a:t>
            </a:r>
            <a:r>
              <a:rPr lang="es-ES" sz="1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	Cámara de Transportes	Autobusera </a:t>
            </a:r>
            <a:r>
              <a:rPr lang="es-ES" sz="1000" dirty="0" err="1" smtClean="0">
                <a:solidFill>
                  <a:schemeClr val="tx1"/>
                </a:solidFill>
                <a:latin typeface="+mj-lt"/>
                <a:cs typeface="Calibri" pitchFamily="34" charset="0"/>
              </a:rPr>
              <a:t>Folklorica</a:t>
            </a:r>
            <a:endParaRPr lang="es-ES" sz="1000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pPr algn="just"/>
            <a:endParaRPr lang="es-ES" sz="1000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pPr algn="just"/>
            <a:endParaRPr lang="es-ES" sz="1000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pPr algn="just"/>
            <a:r>
              <a:rPr lang="es-ES" sz="1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                       Empresa </a:t>
            </a:r>
            <a:r>
              <a:rPr lang="es-ES" sz="1000" dirty="0" err="1" smtClean="0">
                <a:solidFill>
                  <a:schemeClr val="tx1"/>
                </a:solidFill>
                <a:latin typeface="+mj-lt"/>
                <a:cs typeface="Calibri" pitchFamily="34" charset="0"/>
              </a:rPr>
              <a:t>Coopana</a:t>
            </a:r>
            <a:r>
              <a:rPr lang="es-ES" sz="1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 R.L.                                                                                                              		       Entrega Certificados y 							         Conferencia de prensa</a:t>
            </a:r>
          </a:p>
          <a:p>
            <a:pPr algn="just"/>
            <a:endParaRPr lang="es-ES" sz="1000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pPr algn="just"/>
            <a:endParaRPr lang="es-ES" sz="1000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pPr algn="just"/>
            <a:r>
              <a:rPr lang="es-ES" sz="1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		</a:t>
            </a:r>
          </a:p>
          <a:p>
            <a:pPr algn="just"/>
            <a:r>
              <a:rPr lang="es-ES" sz="1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				Entrega Placas-Reconocimiento	</a:t>
            </a:r>
          </a:p>
          <a:p>
            <a:pPr algn="just"/>
            <a:r>
              <a:rPr lang="es-ES" sz="1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			</a:t>
            </a:r>
          </a:p>
          <a:p>
            <a:pPr algn="just"/>
            <a:endParaRPr lang="es-ES" sz="1000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pPr algn="just"/>
            <a:endParaRPr lang="es-ES" sz="1000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  <p:pic>
        <p:nvPicPr>
          <p:cNvPr id="13" name="12 Imagen" descr="F:\Respaldo Sarita\Fotos Actividades 2011\Charla Proyecto Holcim 2011\IMG_028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2714620"/>
            <a:ext cx="207170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 descr="F:\Respaldo Sarita\Fotos Actividades 2011\Charla Empresa Belca 2011\IMG_027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43174" y="2714620"/>
            <a:ext cx="193947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14 Imagen" descr="F:\Respaldo Sarita\Fotos Actividades 2011\Fotos Empresas\IMG_1366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4876" y="2714620"/>
            <a:ext cx="1756712" cy="1587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15 Imagen" descr="El Llano 6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72264" y="2714620"/>
            <a:ext cx="168548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Actividad3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28860" y="4786322"/>
            <a:ext cx="156409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17 Imagen" descr="F:\Respaldo Sarita\Fotos Actividades 2011\Entrega Placas 2011\IMG_0640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43372" y="4786322"/>
            <a:ext cx="1402061" cy="100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18 Imagen" descr="F:\Respaldo Sarita\Fotos Actividades 2011\Entrega de Certificados 2011\IMG_0522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15008" y="4786322"/>
            <a:ext cx="1407141" cy="96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142976" y="2714620"/>
            <a:ext cx="8001024" cy="3291848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214422"/>
            <a:ext cx="8686800" cy="1207037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5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Nombres de Empresas e Instituciones incorporadas</a:t>
            </a:r>
          </a:p>
          <a:p>
            <a:pPr algn="ctr"/>
            <a:r>
              <a:rPr lang="es-MX" sz="25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al Programa Empresas Seguras 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000240"/>
            <a:ext cx="7772400" cy="564095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bg2"/>
                </a:solidFill>
              </a:rPr>
              <a:t/>
            </a:r>
            <a:br>
              <a:rPr lang="es-ES" b="1" dirty="0" smtClean="0">
                <a:solidFill>
                  <a:schemeClr val="bg2"/>
                </a:solidFill>
              </a:rPr>
            </a:b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4414" y="2500306"/>
            <a:ext cx="7572428" cy="3500462"/>
          </a:xfrm>
        </p:spPr>
        <p:txBody>
          <a:bodyPr>
            <a:normAutofit fontScale="25000" lnSpcReduction="20000"/>
          </a:bodyPr>
          <a:lstStyle/>
          <a:p>
            <a:endParaRPr lang="es-ES" sz="6000" dirty="0" smtClean="0">
              <a:solidFill>
                <a:schemeClr val="bg1"/>
              </a:solidFill>
              <a:latin typeface="+mj-lt"/>
            </a:endParaRPr>
          </a:p>
          <a:p>
            <a:pPr lvl="0" algn="l"/>
            <a:r>
              <a:rPr lang="en-US" sz="5600" dirty="0" smtClean="0">
                <a:solidFill>
                  <a:schemeClr val="bg1"/>
                </a:solidFill>
              </a:rPr>
              <a:t>Alamo/National Car Rental, ANC Car S.A. 		</a:t>
            </a:r>
            <a:r>
              <a:rPr lang="en-US" sz="5600" dirty="0" err="1" smtClean="0">
                <a:solidFill>
                  <a:schemeClr val="bg1"/>
                </a:solidFill>
              </a:rPr>
              <a:t>Mapache</a:t>
            </a:r>
            <a:r>
              <a:rPr lang="en-US" sz="5600" dirty="0" smtClean="0">
                <a:solidFill>
                  <a:schemeClr val="bg1"/>
                </a:solidFill>
              </a:rPr>
              <a:t> Rent a Car</a:t>
            </a:r>
            <a:endParaRPr lang="es-MX" sz="5600" dirty="0" smtClean="0">
              <a:solidFill>
                <a:schemeClr val="bg1"/>
              </a:solidFill>
            </a:endParaRPr>
          </a:p>
          <a:p>
            <a:pPr lvl="0" algn="l"/>
            <a:r>
              <a:rPr lang="es-ES" sz="5600" dirty="0" smtClean="0">
                <a:solidFill>
                  <a:schemeClr val="bg1"/>
                </a:solidFill>
              </a:rPr>
              <a:t>Grupo Corporación Flores 			Grupo Cielo Azul</a:t>
            </a:r>
            <a:endParaRPr lang="es-MX" sz="5600" dirty="0" smtClean="0">
              <a:solidFill>
                <a:schemeClr val="bg1"/>
              </a:solidFill>
            </a:endParaRPr>
          </a:p>
          <a:p>
            <a:pPr lvl="0" algn="l"/>
            <a:r>
              <a:rPr lang="es-MX" sz="5600" dirty="0" smtClean="0">
                <a:solidFill>
                  <a:schemeClr val="bg1"/>
                </a:solidFill>
              </a:rPr>
              <a:t>Transportes </a:t>
            </a:r>
            <a:r>
              <a:rPr lang="es-MX" sz="5600" dirty="0" err="1" smtClean="0">
                <a:solidFill>
                  <a:schemeClr val="bg1"/>
                </a:solidFill>
              </a:rPr>
              <a:t>Gash</a:t>
            </a:r>
            <a:r>
              <a:rPr lang="es-MX" sz="5600" dirty="0" smtClean="0">
                <a:solidFill>
                  <a:schemeClr val="bg1"/>
                </a:solidFill>
              </a:rPr>
              <a:t>				</a:t>
            </a:r>
            <a:r>
              <a:rPr lang="es-MX" sz="5600" dirty="0" err="1" smtClean="0">
                <a:solidFill>
                  <a:schemeClr val="bg1"/>
                </a:solidFill>
              </a:rPr>
              <a:t>Coopeagri</a:t>
            </a:r>
            <a:endParaRPr lang="es-MX" sz="5600" dirty="0" smtClean="0">
              <a:solidFill>
                <a:schemeClr val="bg1"/>
              </a:solidFill>
            </a:endParaRPr>
          </a:p>
          <a:p>
            <a:pPr lvl="0" algn="l"/>
            <a:r>
              <a:rPr lang="es-MX" sz="5600" dirty="0" err="1" smtClean="0">
                <a:solidFill>
                  <a:schemeClr val="bg1"/>
                </a:solidFill>
              </a:rPr>
              <a:t>Matra</a:t>
            </a:r>
            <a:r>
              <a:rPr lang="es-MX" sz="5600" dirty="0" smtClean="0">
                <a:solidFill>
                  <a:schemeClr val="bg1"/>
                </a:solidFill>
              </a:rPr>
              <a:t>				                       Grupo Colono Agropecuario</a:t>
            </a:r>
          </a:p>
          <a:p>
            <a:pPr lvl="0" algn="l"/>
            <a:r>
              <a:rPr lang="es-MX" sz="5600" dirty="0" err="1" smtClean="0">
                <a:solidFill>
                  <a:schemeClr val="bg1"/>
                </a:solidFill>
              </a:rPr>
              <a:t>Avon</a:t>
            </a:r>
            <a:r>
              <a:rPr lang="es-MX" sz="5600" dirty="0" smtClean="0">
                <a:solidFill>
                  <a:schemeClr val="bg1"/>
                </a:solidFill>
              </a:rPr>
              <a:t> de Costa Rica			                       FADASA</a:t>
            </a:r>
          </a:p>
          <a:p>
            <a:pPr lvl="0" algn="l"/>
            <a:r>
              <a:rPr lang="es-MX" sz="5600" dirty="0" smtClean="0">
                <a:solidFill>
                  <a:schemeClr val="bg1"/>
                </a:solidFill>
              </a:rPr>
              <a:t>Grupo Corporación Flores		                       </a:t>
            </a:r>
            <a:r>
              <a:rPr lang="es-MX" sz="5600" dirty="0" err="1" smtClean="0">
                <a:solidFill>
                  <a:schemeClr val="bg1"/>
                </a:solidFill>
              </a:rPr>
              <a:t>Asegrupo</a:t>
            </a:r>
            <a:r>
              <a:rPr lang="es-MX" sz="5600" dirty="0" smtClean="0">
                <a:solidFill>
                  <a:schemeClr val="bg1"/>
                </a:solidFill>
              </a:rPr>
              <a:t> </a:t>
            </a:r>
            <a:r>
              <a:rPr lang="es-MX" sz="5600" dirty="0" err="1" smtClean="0">
                <a:solidFill>
                  <a:schemeClr val="bg1"/>
                </a:solidFill>
              </a:rPr>
              <a:t>Holcim</a:t>
            </a:r>
            <a:endParaRPr lang="es-MX" sz="5600" dirty="0" smtClean="0">
              <a:solidFill>
                <a:schemeClr val="bg1"/>
              </a:solidFill>
            </a:endParaRPr>
          </a:p>
          <a:p>
            <a:pPr lvl="0" algn="l"/>
            <a:r>
              <a:rPr lang="es-MX" sz="5600" dirty="0" smtClean="0">
                <a:solidFill>
                  <a:schemeClr val="bg1"/>
                </a:solidFill>
              </a:rPr>
              <a:t>WPP Reciclaje  y Recolección de Desechos Municipales S.A.	Instituto Costarricense de Electricidad</a:t>
            </a:r>
          </a:p>
          <a:p>
            <a:pPr lvl="0" algn="l"/>
            <a:r>
              <a:rPr lang="es-MX" sz="5600" dirty="0" smtClean="0">
                <a:solidFill>
                  <a:schemeClr val="bg1"/>
                </a:solidFill>
              </a:rPr>
              <a:t>Florida Bebidas   				Ministerio de Hacienda</a:t>
            </a:r>
          </a:p>
          <a:p>
            <a:pPr lvl="0" algn="l"/>
            <a:r>
              <a:rPr lang="es-MX" sz="5600" dirty="0" err="1" smtClean="0">
                <a:solidFill>
                  <a:schemeClr val="bg1"/>
                </a:solidFill>
              </a:rPr>
              <a:t>Europcar</a:t>
            </a:r>
            <a:r>
              <a:rPr lang="es-MX" sz="5600" dirty="0" smtClean="0">
                <a:solidFill>
                  <a:schemeClr val="bg1"/>
                </a:solidFill>
              </a:rPr>
              <a:t> </a:t>
            </a:r>
            <a:r>
              <a:rPr lang="es-MX" sz="5600" dirty="0" err="1" smtClean="0">
                <a:solidFill>
                  <a:schemeClr val="bg1"/>
                </a:solidFill>
              </a:rPr>
              <a:t>Rent</a:t>
            </a:r>
            <a:r>
              <a:rPr lang="es-MX" sz="5600" dirty="0" smtClean="0">
                <a:solidFill>
                  <a:schemeClr val="bg1"/>
                </a:solidFill>
              </a:rPr>
              <a:t> a Car			                   Instituto de Acueductos y Alcantarillados</a:t>
            </a:r>
          </a:p>
          <a:p>
            <a:pPr lvl="0" algn="l"/>
            <a:r>
              <a:rPr lang="es-ES" sz="5600" dirty="0" smtClean="0">
                <a:solidFill>
                  <a:schemeClr val="bg1"/>
                </a:solidFill>
              </a:rPr>
              <a:t>Hernández Solís				Cámara de Transportes</a:t>
            </a:r>
            <a:endParaRPr lang="es-MX" sz="5600" dirty="0" smtClean="0">
              <a:solidFill>
                <a:schemeClr val="bg1"/>
              </a:solidFill>
            </a:endParaRPr>
          </a:p>
          <a:p>
            <a:pPr lvl="0" algn="l"/>
            <a:r>
              <a:rPr lang="es-ES" sz="5600" dirty="0" smtClean="0">
                <a:solidFill>
                  <a:schemeClr val="bg1"/>
                </a:solidFill>
              </a:rPr>
              <a:t>Barrantes y Elizondo Ltda.			</a:t>
            </a:r>
            <a:r>
              <a:rPr lang="es-ES" sz="5600" dirty="0" err="1" smtClean="0">
                <a:solidFill>
                  <a:schemeClr val="bg1"/>
                </a:solidFill>
              </a:rPr>
              <a:t>Calox</a:t>
            </a:r>
            <a:r>
              <a:rPr lang="es-ES" sz="5600" dirty="0" smtClean="0">
                <a:solidFill>
                  <a:schemeClr val="bg1"/>
                </a:solidFill>
              </a:rPr>
              <a:t> de Costa Rica</a:t>
            </a:r>
            <a:endParaRPr lang="es-MX" sz="5600" dirty="0" smtClean="0">
              <a:solidFill>
                <a:schemeClr val="bg1"/>
              </a:solidFill>
            </a:endParaRPr>
          </a:p>
          <a:p>
            <a:pPr lvl="0" algn="l"/>
            <a:r>
              <a:rPr lang="es-ES" sz="5600" dirty="0" smtClean="0">
                <a:solidFill>
                  <a:schemeClr val="bg1"/>
                </a:solidFill>
              </a:rPr>
              <a:t>Autotransportes Blanco Lobo S.A. 			</a:t>
            </a:r>
            <a:r>
              <a:rPr lang="es-ES" sz="5600" dirty="0" err="1" smtClean="0">
                <a:solidFill>
                  <a:schemeClr val="bg1"/>
                </a:solidFill>
              </a:rPr>
              <a:t>Coopelesca</a:t>
            </a:r>
            <a:endParaRPr lang="es-MX" sz="5600" dirty="0" smtClean="0">
              <a:solidFill>
                <a:schemeClr val="bg1"/>
              </a:solidFill>
            </a:endParaRPr>
          </a:p>
          <a:p>
            <a:pPr lvl="0" algn="l"/>
            <a:r>
              <a:rPr lang="es-ES" sz="5600" dirty="0" smtClean="0">
                <a:solidFill>
                  <a:schemeClr val="bg1"/>
                </a:solidFill>
              </a:rPr>
              <a:t>Transportes Blanco S.A. 				Global </a:t>
            </a:r>
            <a:r>
              <a:rPr lang="es-ES" sz="5600" smtClean="0">
                <a:solidFill>
                  <a:schemeClr val="bg1"/>
                </a:solidFill>
              </a:rPr>
              <a:t>Logistics</a:t>
            </a:r>
            <a:endParaRPr lang="es-MX" sz="5600" dirty="0" smtClean="0">
              <a:solidFill>
                <a:schemeClr val="bg1"/>
              </a:solidFill>
            </a:endParaRPr>
          </a:p>
          <a:p>
            <a:pPr lvl="0" algn="l"/>
            <a:r>
              <a:rPr lang="es-ES" sz="5600" dirty="0" smtClean="0">
                <a:solidFill>
                  <a:schemeClr val="bg1"/>
                </a:solidFill>
              </a:rPr>
              <a:t>Auto Transportes </a:t>
            </a:r>
            <a:r>
              <a:rPr lang="es-ES" sz="5600" dirty="0" err="1" smtClean="0">
                <a:solidFill>
                  <a:schemeClr val="bg1"/>
                </a:solidFill>
              </a:rPr>
              <a:t>Mopualhe</a:t>
            </a:r>
            <a:r>
              <a:rPr lang="es-ES" sz="5600" dirty="0" smtClean="0">
                <a:solidFill>
                  <a:schemeClr val="bg1"/>
                </a:solidFill>
              </a:rPr>
              <a:t> S.A.</a:t>
            </a:r>
            <a:endParaRPr lang="es-MX" sz="5600" dirty="0" smtClean="0">
              <a:solidFill>
                <a:schemeClr val="bg1"/>
              </a:solidFill>
            </a:endParaRPr>
          </a:p>
          <a:p>
            <a:endParaRPr lang="es-ES" sz="5600" dirty="0" smtClean="0">
              <a:solidFill>
                <a:schemeClr val="bg1"/>
              </a:solidFill>
              <a:cs typeface="Calibri" pitchFamily="34" charset="0"/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  <a:buFont typeface="Symbol" pitchFamily="18" charset="2"/>
              <a:buChar char="Þ"/>
            </a:pPr>
            <a:endParaRPr lang="es-ES_tradnl" sz="5400" b="1" dirty="0" smtClean="0">
              <a:solidFill>
                <a:srgbClr val="000099"/>
              </a:solidFill>
            </a:endParaRPr>
          </a:p>
          <a:p>
            <a:pPr marL="285750" indent="-285750" algn="r"/>
            <a:endParaRPr lang="es-ES_tradnl" sz="5000" b="1" u="sng" dirty="0" smtClean="0">
              <a:solidFill>
                <a:schemeClr val="bg2"/>
              </a:solidFill>
              <a:latin typeface="+mj-lt"/>
            </a:endParaRPr>
          </a:p>
          <a:p>
            <a:endParaRPr lang="es-ES" sz="2900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708920"/>
            <a:ext cx="7772400" cy="2808312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285860"/>
            <a:ext cx="8686800" cy="1207037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2664295"/>
          </a:xfrm>
        </p:spPr>
        <p:txBody>
          <a:bodyPr>
            <a:normAutofit/>
          </a:bodyPr>
          <a:lstStyle/>
          <a:p>
            <a:endParaRPr lang="es-ES" sz="1500" b="1" dirty="0" smtClean="0">
              <a:solidFill>
                <a:schemeClr val="bg1"/>
              </a:solidFill>
              <a:latin typeface="Tahoma" charset="0"/>
            </a:endParaRPr>
          </a:p>
          <a:p>
            <a:pPr marL="285750" indent="-285750">
              <a:lnSpc>
                <a:spcPct val="90000"/>
              </a:lnSpc>
              <a:buClr>
                <a:srgbClr val="FF0000"/>
              </a:buClr>
              <a:buSzPct val="90000"/>
            </a:pPr>
            <a:r>
              <a:rPr lang="es-ES_tradnl" sz="5000" b="1" dirty="0" smtClean="0">
                <a:solidFill>
                  <a:schemeClr val="bg1"/>
                </a:solidFill>
              </a:rPr>
              <a:t>Muchas Gracias!!!</a:t>
            </a:r>
          </a:p>
          <a:p>
            <a:pPr marL="285750" indent="-285750" algn="r"/>
            <a:endParaRPr lang="es-ES_tradnl" sz="5000" b="1" u="sng" dirty="0" smtClean="0">
              <a:solidFill>
                <a:schemeClr val="bg2"/>
              </a:solidFill>
              <a:latin typeface="+mj-lt"/>
            </a:endParaRPr>
          </a:p>
          <a:p>
            <a:endParaRPr lang="es-ES" sz="2900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708920"/>
            <a:ext cx="7772400" cy="2808312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12777"/>
            <a:ext cx="8686800" cy="108012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32371"/>
            <a:ext cx="7772400" cy="1260526"/>
          </a:xfrm>
        </p:spPr>
        <p:txBody>
          <a:bodyPr>
            <a:normAutofit/>
          </a:bodyPr>
          <a:lstStyle/>
          <a:p>
            <a:pPr algn="l"/>
            <a:r>
              <a:rPr lang="es-ES_tradnl" dirty="0" smtClean="0">
                <a:solidFill>
                  <a:srgbClr val="FFFFFF"/>
                </a:solidFill>
              </a:rPr>
              <a:t>Concepto</a:t>
            </a: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400800" cy="2800901"/>
          </a:xfrm>
        </p:spPr>
        <p:txBody>
          <a:bodyPr>
            <a:normAutofit fontScale="25000" lnSpcReduction="20000"/>
          </a:bodyPr>
          <a:lstStyle/>
          <a:p>
            <a:endParaRPr lang="es-ES" sz="7200" b="1" dirty="0" smtClean="0">
              <a:solidFill>
                <a:schemeClr val="bg1"/>
              </a:solidFill>
              <a:latin typeface="Tahoma" charset="0"/>
            </a:endParaRPr>
          </a:p>
          <a:p>
            <a:pPr marL="285750" indent="-285750" algn="just"/>
            <a:r>
              <a:rPr lang="es-ES_tradnl" sz="7200" b="1" dirty="0" smtClean="0">
                <a:solidFill>
                  <a:schemeClr val="bg2"/>
                </a:solidFill>
                <a:latin typeface="+mj-lt"/>
              </a:rPr>
              <a:t>Son empresas que:</a:t>
            </a:r>
          </a:p>
          <a:p>
            <a:pPr marL="285750" indent="-285750" algn="r"/>
            <a:endParaRPr lang="es-ES_tradnl" sz="7200" b="1" u="sng" dirty="0" smtClean="0">
              <a:solidFill>
                <a:schemeClr val="bg2"/>
              </a:solidFill>
              <a:latin typeface="+mj-lt"/>
            </a:endParaRPr>
          </a:p>
          <a:p>
            <a:pPr marL="285750" indent="-285750" algn="r">
              <a:buClr>
                <a:schemeClr val="bg1"/>
              </a:buClr>
              <a:buSzPct val="90000"/>
              <a:buFont typeface="Symbol" pitchFamily="18" charset="2"/>
              <a:buChar char="Þ"/>
            </a:pPr>
            <a:r>
              <a:rPr lang="es-ES_tradnl" sz="7200" b="1" dirty="0" smtClean="0">
                <a:solidFill>
                  <a:schemeClr val="bg2"/>
                </a:solidFill>
                <a:latin typeface="+mj-lt"/>
              </a:rPr>
              <a:t>Trabajan de forma participativa,</a:t>
            </a:r>
          </a:p>
          <a:p>
            <a:pPr marL="285750" indent="-285750" algn="r">
              <a:buClr>
                <a:schemeClr val="bg1"/>
              </a:buClr>
              <a:buSzPct val="90000"/>
            </a:pPr>
            <a:r>
              <a:rPr lang="es-ES_tradnl" sz="7200" b="1" dirty="0" smtClean="0">
                <a:solidFill>
                  <a:schemeClr val="bg2"/>
                </a:solidFill>
                <a:latin typeface="+mj-lt"/>
              </a:rPr>
              <a:t>    interinstitucional  y multidisciplinaria. </a:t>
            </a:r>
          </a:p>
          <a:p>
            <a:pPr marL="285750" indent="-285750" algn="r">
              <a:buClr>
                <a:schemeClr val="bg1"/>
              </a:buClr>
              <a:buSzPct val="90000"/>
              <a:buFont typeface="Symbol" pitchFamily="18" charset="2"/>
              <a:buChar char="Þ"/>
            </a:pPr>
            <a:endParaRPr lang="es-ES_tradnl" sz="7200" b="1" dirty="0" smtClean="0">
              <a:solidFill>
                <a:schemeClr val="bg2"/>
              </a:solidFill>
              <a:latin typeface="+mj-lt"/>
            </a:endParaRPr>
          </a:p>
          <a:p>
            <a:pPr marL="285750" indent="-285750" algn="r">
              <a:buClr>
                <a:schemeClr val="bg1"/>
              </a:buClr>
              <a:buSzPct val="90000"/>
              <a:buFont typeface="Symbol" pitchFamily="18" charset="2"/>
              <a:buChar char="Þ"/>
            </a:pPr>
            <a:r>
              <a:rPr lang="es-ES_tradnl" sz="7200" b="1" dirty="0" smtClean="0">
                <a:solidFill>
                  <a:schemeClr val="bg2"/>
                </a:solidFill>
                <a:latin typeface="+mj-lt"/>
              </a:rPr>
              <a:t>Realizan diagnósticos situacionales. </a:t>
            </a:r>
          </a:p>
          <a:p>
            <a:pPr marL="285750" indent="-285750" algn="r">
              <a:buClr>
                <a:schemeClr val="bg1"/>
              </a:buClr>
              <a:buSzPct val="90000"/>
              <a:buFont typeface="Symbol" pitchFamily="18" charset="2"/>
              <a:buChar char="Þ"/>
            </a:pPr>
            <a:endParaRPr lang="es-ES_tradnl" sz="7200" b="1" dirty="0" smtClean="0">
              <a:solidFill>
                <a:schemeClr val="bg2"/>
              </a:solidFill>
              <a:latin typeface="+mj-lt"/>
            </a:endParaRPr>
          </a:p>
          <a:p>
            <a:pPr marL="285750" indent="-285750" algn="r">
              <a:buClr>
                <a:schemeClr val="bg1"/>
              </a:buClr>
              <a:buSzPct val="90000"/>
              <a:buFont typeface="Symbol" pitchFamily="18" charset="2"/>
              <a:buChar char="Þ"/>
            </a:pPr>
            <a:r>
              <a:rPr lang="es-ES_tradnl" sz="7200" b="1" dirty="0" smtClean="0">
                <a:solidFill>
                  <a:schemeClr val="bg2"/>
                </a:solidFill>
                <a:latin typeface="+mj-lt"/>
              </a:rPr>
              <a:t>Elaboran un plan de trabajo. </a:t>
            </a:r>
          </a:p>
          <a:p>
            <a:pPr marL="285750" indent="-285750" algn="r">
              <a:buClr>
                <a:schemeClr val="bg1"/>
              </a:buClr>
              <a:buSzPct val="90000"/>
              <a:buFont typeface="Symbol" pitchFamily="18" charset="2"/>
              <a:buChar char="Þ"/>
            </a:pPr>
            <a:endParaRPr lang="es-ES_tradnl" sz="7200" b="1" dirty="0" smtClean="0">
              <a:solidFill>
                <a:schemeClr val="bg2"/>
              </a:solidFill>
              <a:latin typeface="+mj-lt"/>
            </a:endParaRPr>
          </a:p>
          <a:p>
            <a:pPr marL="285750" indent="-285750" algn="r">
              <a:buClr>
                <a:schemeClr val="bg1"/>
              </a:buClr>
              <a:buSzPct val="90000"/>
              <a:buFont typeface="Symbol" pitchFamily="18" charset="2"/>
              <a:buChar char="Þ"/>
            </a:pPr>
            <a:r>
              <a:rPr lang="es-ES_tradnl" sz="7200" b="1" dirty="0" smtClean="0">
                <a:solidFill>
                  <a:schemeClr val="bg2"/>
                </a:solidFill>
                <a:latin typeface="+mj-lt"/>
              </a:rPr>
              <a:t>Implementan proyectos de seguridad vial</a:t>
            </a:r>
            <a:r>
              <a:rPr lang="es-ES_tradnl" sz="5000" b="1" dirty="0" smtClean="0">
                <a:solidFill>
                  <a:schemeClr val="bg2"/>
                </a:solidFill>
                <a:latin typeface="+mj-lt"/>
              </a:rPr>
              <a:t>. </a:t>
            </a:r>
          </a:p>
          <a:p>
            <a:endParaRPr lang="es-ES" sz="2900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708920"/>
            <a:ext cx="7772400" cy="2808312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12777"/>
            <a:ext cx="8686800" cy="108012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32371"/>
            <a:ext cx="7772400" cy="1260526"/>
          </a:xfrm>
        </p:spPr>
        <p:txBody>
          <a:bodyPr>
            <a:normAutofit/>
          </a:bodyPr>
          <a:lstStyle/>
          <a:p>
            <a:pPr algn="l"/>
            <a:r>
              <a:rPr lang="es-ES_tradnl" dirty="0" smtClean="0">
                <a:solidFill>
                  <a:srgbClr val="FFFFFF"/>
                </a:solidFill>
              </a:rPr>
              <a:t>Objetivos</a:t>
            </a: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2664295"/>
          </a:xfrm>
        </p:spPr>
        <p:txBody>
          <a:bodyPr>
            <a:normAutofit fontScale="25000" lnSpcReduction="20000"/>
          </a:bodyPr>
          <a:lstStyle/>
          <a:p>
            <a:endParaRPr lang="es-ES" sz="4900" dirty="0" smtClean="0">
              <a:solidFill>
                <a:schemeClr val="bg1"/>
              </a:solidFill>
              <a:latin typeface="Tahoma" charset="0"/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  <a:buFont typeface="Symbol" pitchFamily="18" charset="2"/>
              <a:buChar char="Þ"/>
            </a:pPr>
            <a:endParaRPr lang="es-ES_tradnl" sz="4900" b="1" dirty="0" smtClean="0">
              <a:solidFill>
                <a:srgbClr val="000099"/>
              </a:solidFill>
            </a:endParaRPr>
          </a:p>
          <a:p>
            <a:pPr marL="285750" indent="-285750" algn="just">
              <a:lnSpc>
                <a:spcPct val="90000"/>
              </a:lnSpc>
              <a:buClr>
                <a:schemeClr val="bg1"/>
              </a:buClr>
              <a:buSzPct val="90000"/>
              <a:buFont typeface="Symbol" pitchFamily="18" charset="2"/>
              <a:buChar char="Þ"/>
            </a:pPr>
            <a:r>
              <a:rPr lang="es-ES_tradnl" sz="7200" b="1" dirty="0" smtClean="0">
                <a:solidFill>
                  <a:schemeClr val="bg2"/>
                </a:solidFill>
              </a:rPr>
              <a:t>Reducir el número de accidentes de tránsito en que se vean involucrados los conductores, pasajeros y peatones propios  de cada empresa y su entorno (comunidad).</a:t>
            </a:r>
            <a:r>
              <a:rPr lang="es-ES_tradnl" sz="7200" b="1" dirty="0" smtClean="0"/>
              <a:t> </a:t>
            </a:r>
          </a:p>
          <a:p>
            <a:pPr marL="285750" indent="-285750" algn="just">
              <a:lnSpc>
                <a:spcPct val="90000"/>
              </a:lnSpc>
              <a:buClr>
                <a:schemeClr val="bg1"/>
              </a:buClr>
              <a:buSzPct val="90000"/>
              <a:buFont typeface="Arial" pitchFamily="34" charset="0"/>
              <a:buChar char="•"/>
            </a:pPr>
            <a:endParaRPr lang="es-ES_tradnl" sz="7200" b="1" dirty="0" smtClean="0"/>
          </a:p>
          <a:p>
            <a:pPr marL="285750" indent="-285750" algn="just">
              <a:lnSpc>
                <a:spcPct val="90000"/>
              </a:lnSpc>
              <a:buClr>
                <a:schemeClr val="bg1"/>
              </a:buClr>
              <a:buSzPct val="90000"/>
              <a:buFont typeface="Symbol" pitchFamily="18" charset="2"/>
              <a:buChar char="Þ"/>
            </a:pPr>
            <a:r>
              <a:rPr lang="es-ES_tradnl" sz="7200" b="1" dirty="0" smtClean="0">
                <a:solidFill>
                  <a:schemeClr val="bg2"/>
                </a:solidFill>
              </a:rPr>
              <a:t>Disminuir los costos por reparación de la flota  vehicular, gastos por atención médica de las víctimas e incapacidades.</a:t>
            </a:r>
          </a:p>
          <a:p>
            <a:pPr marL="285750" indent="-285750" algn="just">
              <a:lnSpc>
                <a:spcPct val="90000"/>
              </a:lnSpc>
              <a:buClr>
                <a:schemeClr val="bg1"/>
              </a:buClr>
              <a:buSzPct val="90000"/>
              <a:buFont typeface="Symbol" pitchFamily="18" charset="2"/>
              <a:buChar char="Þ"/>
            </a:pPr>
            <a:endParaRPr lang="es-ES_tradnl" sz="7200" b="1" dirty="0" smtClean="0">
              <a:solidFill>
                <a:schemeClr val="bg2"/>
              </a:solidFill>
            </a:endParaRPr>
          </a:p>
          <a:p>
            <a:pPr marL="285750" indent="-285750" algn="just">
              <a:lnSpc>
                <a:spcPct val="90000"/>
              </a:lnSpc>
              <a:buClr>
                <a:schemeClr val="bg1"/>
              </a:buClr>
              <a:buSzPct val="90000"/>
              <a:buFont typeface="Symbol" pitchFamily="18" charset="2"/>
              <a:buChar char="Þ"/>
            </a:pPr>
            <a:r>
              <a:rPr lang="es-ES_tradnl" sz="7200" b="1" dirty="0" smtClean="0">
                <a:solidFill>
                  <a:schemeClr val="bg2"/>
                </a:solidFill>
              </a:rPr>
              <a:t>Fomentar el compromiso de la empresa hacia la comunidad como responsabilidad social.</a:t>
            </a:r>
          </a:p>
          <a:p>
            <a:pPr marL="285750" indent="-285750" algn="r">
              <a:buClr>
                <a:schemeClr val="bg1"/>
              </a:buClr>
              <a:buFont typeface="Arial" pitchFamily="34" charset="0"/>
              <a:buChar char="•"/>
            </a:pPr>
            <a:endParaRPr lang="es-ES_tradnl" sz="5000" u="sng" dirty="0" smtClean="0">
              <a:solidFill>
                <a:schemeClr val="bg2"/>
              </a:solidFill>
              <a:latin typeface="+mj-lt"/>
            </a:endParaRPr>
          </a:p>
          <a:p>
            <a:endParaRPr lang="es-ES" sz="2900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708920"/>
            <a:ext cx="7772400" cy="2808312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12777"/>
            <a:ext cx="8686800" cy="108012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32371"/>
            <a:ext cx="7772400" cy="1260526"/>
          </a:xfrm>
        </p:spPr>
        <p:txBody>
          <a:bodyPr>
            <a:normAutofit/>
          </a:bodyPr>
          <a:lstStyle/>
          <a:p>
            <a:pPr algn="l"/>
            <a:r>
              <a:rPr lang="es-ES_tradnl" dirty="0" smtClean="0">
                <a:solidFill>
                  <a:srgbClr val="FFFFFF"/>
                </a:solidFill>
              </a:rPr>
              <a:t>Cómo se logra?</a:t>
            </a: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2664295"/>
          </a:xfrm>
        </p:spPr>
        <p:txBody>
          <a:bodyPr>
            <a:normAutofit/>
          </a:bodyPr>
          <a:lstStyle/>
          <a:p>
            <a:endParaRPr lang="es-ES" sz="1500" b="1" dirty="0" smtClean="0">
              <a:solidFill>
                <a:schemeClr val="bg1"/>
              </a:solidFill>
              <a:latin typeface="Tahoma" charset="0"/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</a:pPr>
            <a:r>
              <a:rPr lang="es-ES_tradnl" sz="2000" b="1" dirty="0" smtClean="0">
                <a:solidFill>
                  <a:schemeClr val="bg2"/>
                </a:solidFill>
              </a:rPr>
              <a:t>Mediante la ejecución de un proceso participativo, sostenido y ordenado de acciones</a:t>
            </a:r>
            <a:r>
              <a:rPr lang="es-ES_tradnl" sz="2000" b="1" dirty="0" smtClean="0">
                <a:solidFill>
                  <a:schemeClr val="bg2"/>
                </a:solidFill>
                <a:latin typeface="Times New Roman" pitchFamily="18" charset="0"/>
              </a:rPr>
              <a:t> </a:t>
            </a:r>
            <a:r>
              <a:rPr lang="es-ES_tradnl" sz="2000" b="1" dirty="0" smtClean="0">
                <a:solidFill>
                  <a:schemeClr val="bg2"/>
                </a:solidFill>
              </a:rPr>
              <a:t>conjuntas de seguridad vial</a:t>
            </a: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sz="2000" b="1" dirty="0">
              <a:solidFill>
                <a:schemeClr val="bg2"/>
              </a:solidFill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sz="2000" b="1" dirty="0" smtClean="0">
              <a:solidFill>
                <a:schemeClr val="bg2"/>
              </a:solidFill>
            </a:endParaRPr>
          </a:p>
          <a:p>
            <a:r>
              <a:rPr lang="es-CR" sz="2000" b="1" i="1" dirty="0" smtClean="0">
                <a:solidFill>
                  <a:schemeClr val="bg2"/>
                </a:solidFill>
              </a:rPr>
              <a:t>Seguridad Vial + Responsabilidad Empresarial y Social =</a:t>
            </a:r>
          </a:p>
          <a:p>
            <a:r>
              <a:rPr lang="es-CR" sz="2000" b="1" i="1" dirty="0" smtClean="0">
                <a:solidFill>
                  <a:schemeClr val="bg2"/>
                </a:solidFill>
              </a:rPr>
              <a:t>Empresa Segura </a:t>
            </a: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sz="2000" b="1" dirty="0">
              <a:solidFill>
                <a:schemeClr val="bg2"/>
              </a:solidFill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sz="2000" b="1" dirty="0" smtClean="0">
              <a:solidFill>
                <a:schemeClr val="bg2"/>
              </a:solidFill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sz="2000" b="1" dirty="0" smtClean="0">
              <a:solidFill>
                <a:schemeClr val="bg2"/>
              </a:solidFill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sz="2600" b="1" dirty="0">
              <a:solidFill>
                <a:schemeClr val="bg2"/>
              </a:solidFill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sz="2600" b="1" dirty="0" smtClean="0">
              <a:solidFill>
                <a:srgbClr val="000099"/>
              </a:solidFill>
            </a:endParaRPr>
          </a:p>
          <a:p>
            <a:pPr marL="285750" indent="-285750" algn="r"/>
            <a:endParaRPr lang="es-ES_tradnl" sz="5000" b="1" u="sng" dirty="0" smtClean="0">
              <a:solidFill>
                <a:schemeClr val="bg2"/>
              </a:solidFill>
              <a:latin typeface="+mj-lt"/>
            </a:endParaRPr>
          </a:p>
          <a:p>
            <a:endParaRPr lang="es-ES" sz="2900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3995936" y="3717032"/>
            <a:ext cx="1008062" cy="719336"/>
          </a:xfrm>
          <a:prstGeom prst="downArrow">
            <a:avLst>
              <a:gd name="adj1" fmla="val 50000"/>
              <a:gd name="adj2" fmla="val 4106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708920"/>
            <a:ext cx="7772400" cy="2808312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12776"/>
            <a:ext cx="8686800" cy="108012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32371"/>
            <a:ext cx="7772400" cy="1260526"/>
          </a:xfrm>
        </p:spPr>
        <p:txBody>
          <a:bodyPr>
            <a:normAutofit fontScale="90000"/>
          </a:bodyPr>
          <a:lstStyle/>
          <a:p>
            <a:r>
              <a:rPr lang="es-CR" sz="22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5F5FA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 Black"/>
              </a:rPr>
              <a:t/>
            </a:r>
            <a:br>
              <a:rPr lang="es-CR" sz="22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5F5FA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 Black"/>
              </a:rPr>
            </a:br>
            <a:r>
              <a:rPr lang="es-CR" sz="22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5F5FA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 Black"/>
              </a:rPr>
              <a:t/>
            </a:r>
            <a:br>
              <a:rPr lang="es-CR" sz="22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5F5FA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 Black"/>
              </a:rPr>
            </a:br>
            <a:r>
              <a:rPr lang="es-CR" sz="28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+mn-lt"/>
              </a:rPr>
              <a:t>Plan Estratégico Nacional de Seguridad vial 2007-2011</a:t>
            </a:r>
            <a:r>
              <a:rPr lang="es-CR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5F5FA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 Black"/>
              </a:rPr>
              <a:t/>
            </a:r>
            <a:br>
              <a:rPr lang="es-CR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5F5FA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 Black"/>
              </a:rPr>
            </a:b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7304856" cy="2664295"/>
          </a:xfrm>
        </p:spPr>
        <p:txBody>
          <a:bodyPr>
            <a:normAutofit fontScale="55000" lnSpcReduction="20000"/>
          </a:bodyPr>
          <a:lstStyle/>
          <a:p>
            <a:endParaRPr lang="es-ES" sz="2400" b="1" dirty="0" smtClean="0">
              <a:solidFill>
                <a:schemeClr val="bg1"/>
              </a:solidFill>
              <a:latin typeface="Tahoma" charset="0"/>
            </a:endParaRPr>
          </a:p>
          <a:p>
            <a:r>
              <a:rPr lang="es-ES_tradnl" sz="2400" b="1" dirty="0" smtClean="0">
                <a:solidFill>
                  <a:schemeClr val="bg2"/>
                </a:solidFill>
                <a:latin typeface="Tahoma" charset="0"/>
              </a:rPr>
              <a:t>Mediante el Decreto </a:t>
            </a:r>
            <a:r>
              <a:rPr lang="es-ES_tradnl" sz="2400" b="1" dirty="0" smtClean="0">
                <a:solidFill>
                  <a:schemeClr val="bg2"/>
                </a:solidFill>
                <a:latin typeface="Tahoma" charset="0"/>
              </a:rPr>
              <a:t># 34621-MOPT del 23/05/2008</a:t>
            </a:r>
          </a:p>
          <a:p>
            <a:r>
              <a:rPr lang="es-ES_tradnl" sz="2400" b="1" dirty="0" smtClean="0">
                <a:solidFill>
                  <a:schemeClr val="bg2"/>
                </a:solidFill>
                <a:latin typeface="Tahoma" charset="0"/>
              </a:rPr>
              <a:t>            Datos de la Publicación:  </a:t>
            </a:r>
            <a:r>
              <a:rPr lang="es-ES_tradnl" sz="2400" dirty="0" smtClean="0">
                <a:solidFill>
                  <a:schemeClr val="bg2"/>
                </a:solidFill>
                <a:latin typeface="Tahoma" charset="0"/>
              </a:rPr>
              <a:t>La Gaceta #: 137 del 16/07/2008</a:t>
            </a:r>
          </a:p>
          <a:p>
            <a:r>
              <a:rPr lang="es-ES_tradnl" sz="2900" dirty="0" smtClean="0">
                <a:solidFill>
                  <a:schemeClr val="bg2"/>
                </a:solidFill>
                <a:latin typeface="Tahoma" charset="0"/>
              </a:rPr>
              <a:t> </a:t>
            </a:r>
            <a:r>
              <a:rPr lang="es-ES_tradnl" sz="2400" b="1" dirty="0" smtClean="0">
                <a:solidFill>
                  <a:schemeClr val="bg2"/>
                </a:solidFill>
                <a:latin typeface="Tahoma" charset="0"/>
              </a:rPr>
              <a:t>Se establece:</a:t>
            </a:r>
            <a:endParaRPr lang="es-ES_tradnl" sz="2400" b="1" dirty="0">
              <a:solidFill>
                <a:schemeClr val="bg2"/>
              </a:solidFill>
              <a:latin typeface="Tahoma" charset="0"/>
            </a:endParaRPr>
          </a:p>
          <a:p>
            <a:pPr>
              <a:spcBef>
                <a:spcPct val="50000"/>
              </a:spcBef>
            </a:pPr>
            <a:r>
              <a:rPr lang="es-ES" sz="2900" b="1" dirty="0" smtClean="0">
                <a:solidFill>
                  <a:srgbClr val="CC3300"/>
                </a:solidFill>
              </a:rPr>
              <a:t>Artículo 3</a:t>
            </a:r>
          </a:p>
          <a:p>
            <a:pPr algn="just">
              <a:spcBef>
                <a:spcPct val="50000"/>
              </a:spcBef>
            </a:pPr>
            <a:r>
              <a:rPr lang="es-ES" sz="2900" b="1" dirty="0" smtClean="0">
                <a:solidFill>
                  <a:srgbClr val="CC3300"/>
                </a:solidFill>
              </a:rPr>
              <a:t> Inciso 2.</a:t>
            </a:r>
            <a:r>
              <a:rPr lang="es-ES" sz="2900" b="1" dirty="0" smtClean="0">
                <a:solidFill>
                  <a:srgbClr val="FF0000"/>
                </a:solidFill>
              </a:rPr>
              <a:t> </a:t>
            </a:r>
            <a:r>
              <a:rPr lang="es-ES" sz="2900" b="1" dirty="0" smtClean="0">
                <a:solidFill>
                  <a:schemeClr val="bg2"/>
                </a:solidFill>
              </a:rPr>
              <a:t>Promover la incorporación de la sociedad civil, la empresa privada y las instituciones estatales, en la ejecución de acciones integrales orientadas a la prevención de los accidentes de tránsito</a:t>
            </a:r>
            <a:r>
              <a:rPr lang="es-ES" sz="29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ct val="50000"/>
              </a:spcBef>
            </a:pPr>
            <a:r>
              <a:rPr lang="es-ES" sz="2900" b="1" dirty="0" smtClean="0">
                <a:solidFill>
                  <a:srgbClr val="CC3300"/>
                </a:solidFill>
              </a:rPr>
              <a:t>Inciso 14.</a:t>
            </a:r>
            <a:r>
              <a:rPr lang="es-ES" sz="2900" b="1" dirty="0" smtClean="0">
                <a:solidFill>
                  <a:srgbClr val="0000CC"/>
                </a:solidFill>
              </a:rPr>
              <a:t> </a:t>
            </a:r>
            <a:r>
              <a:rPr lang="es-ES" sz="2900" b="1" dirty="0" smtClean="0">
                <a:solidFill>
                  <a:schemeClr val="bg2"/>
                </a:solidFill>
              </a:rPr>
              <a:t>Incluir el tema de la seguridad vial y la prevención de accidentes en los programas de salud ocupacional de las empresas privadas y las instituciones públicas del país. </a:t>
            </a:r>
            <a:endParaRPr lang="es-CR" sz="2900" b="1" dirty="0" smtClean="0">
              <a:solidFill>
                <a:schemeClr val="bg2"/>
              </a:solidFill>
            </a:endParaRPr>
          </a:p>
          <a:p>
            <a:endParaRPr lang="es-ES" sz="2000" dirty="0" smtClean="0">
              <a:solidFill>
                <a:schemeClr val="bg2"/>
              </a:solidFill>
              <a:latin typeface="Tahoma" charset="0"/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  <a:buFont typeface="Symbol" pitchFamily="18" charset="2"/>
              <a:buChar char="Þ"/>
            </a:pPr>
            <a:endParaRPr lang="es-ES_tradnl" sz="2200" b="1" dirty="0" smtClean="0">
              <a:solidFill>
                <a:srgbClr val="000099"/>
              </a:solidFill>
            </a:endParaRPr>
          </a:p>
          <a:p>
            <a:pPr marL="285750" indent="-285750" algn="r"/>
            <a:endParaRPr lang="es-ES_tradnl" sz="2200" b="1" u="sng" dirty="0" smtClean="0">
              <a:solidFill>
                <a:schemeClr val="bg2"/>
              </a:solidFill>
              <a:latin typeface="+mj-lt"/>
            </a:endParaRPr>
          </a:p>
          <a:p>
            <a:endParaRPr lang="es-ES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643182"/>
            <a:ext cx="7772400" cy="2808312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bg2"/>
                </a:solidFill>
              </a:rPr>
              <a:t>Que exista un responsable (s)  coordinador (es) designado (s)  por la empresa.</a:t>
            </a:r>
          </a:p>
          <a:p>
            <a:endParaRPr lang="es-ES" b="1" dirty="0" smtClean="0">
              <a:solidFill>
                <a:schemeClr val="bg2"/>
              </a:solidFill>
            </a:endParaRPr>
          </a:p>
          <a:p>
            <a:r>
              <a:rPr lang="es-ES" b="1" dirty="0" smtClean="0">
                <a:solidFill>
                  <a:schemeClr val="bg2"/>
                </a:solidFill>
              </a:rPr>
              <a:t>Llenar y firmar  el formulario de incorporación.</a:t>
            </a:r>
          </a:p>
          <a:p>
            <a:endParaRPr lang="es-ES" b="1" dirty="0" smtClean="0">
              <a:solidFill>
                <a:schemeClr val="bg2"/>
              </a:solidFill>
            </a:endParaRPr>
          </a:p>
          <a:p>
            <a:r>
              <a:rPr lang="es-ES" b="1" dirty="0" smtClean="0">
                <a:solidFill>
                  <a:schemeClr val="bg2"/>
                </a:solidFill>
              </a:rPr>
              <a:t>Presentación del diagnóstico y matrices de los proyectos a ejecutar.</a:t>
            </a:r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12777"/>
            <a:ext cx="8686800" cy="108012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32371"/>
            <a:ext cx="7772400" cy="1260526"/>
          </a:xfrm>
        </p:spPr>
        <p:txBody>
          <a:bodyPr>
            <a:normAutofit/>
          </a:bodyPr>
          <a:lstStyle/>
          <a:p>
            <a:r>
              <a:rPr lang="es-ES" sz="2500" b="1" dirty="0" smtClean="0">
                <a:solidFill>
                  <a:schemeClr val="bg1"/>
                </a:solidFill>
              </a:rPr>
              <a:t>Requisitos para la incorporación </a:t>
            </a:r>
            <a:br>
              <a:rPr lang="es-ES" sz="2500" b="1" dirty="0" smtClean="0">
                <a:solidFill>
                  <a:schemeClr val="bg1"/>
                </a:solidFill>
              </a:rPr>
            </a:br>
            <a:r>
              <a:rPr lang="es-ES" sz="2500" b="1" dirty="0" smtClean="0">
                <a:solidFill>
                  <a:schemeClr val="bg1"/>
                </a:solidFill>
              </a:rPr>
              <a:t>al Programa Empresas Seguras</a:t>
            </a:r>
            <a:endParaRPr lang="es-ES_tradnl" sz="2500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0166" y="2643182"/>
            <a:ext cx="6400800" cy="2664295"/>
          </a:xfrm>
        </p:spPr>
        <p:txBody>
          <a:bodyPr>
            <a:normAutofit/>
          </a:bodyPr>
          <a:lstStyle/>
          <a:p>
            <a:endParaRPr lang="es-ES" sz="1800" b="1" dirty="0" smtClean="0">
              <a:solidFill>
                <a:schemeClr val="bg1"/>
              </a:solidFill>
              <a:latin typeface="Tahoma" charset="0"/>
            </a:endParaRPr>
          </a:p>
          <a:p>
            <a:pPr marL="3028950" lvl="6" indent="-285750" algn="just">
              <a:lnSpc>
                <a:spcPct val="90000"/>
              </a:lnSpc>
              <a:buClr>
                <a:srgbClr val="FF0000"/>
              </a:buClr>
              <a:buSzPct val="90000"/>
              <a:buFont typeface="Symbol" pitchFamily="18" charset="2"/>
              <a:buChar char="Þ"/>
            </a:pPr>
            <a:endParaRPr lang="es-ES_tradnl" sz="1800" b="1" dirty="0" smtClean="0">
              <a:solidFill>
                <a:srgbClr val="000099"/>
              </a:solidFill>
            </a:endParaRPr>
          </a:p>
          <a:p>
            <a:pPr marL="285750" indent="-285750" algn="r"/>
            <a:endParaRPr lang="es-ES_tradnl" sz="1800" b="1" u="sng" dirty="0" smtClean="0">
              <a:solidFill>
                <a:schemeClr val="bg2"/>
              </a:solidFill>
              <a:latin typeface="+mj-lt"/>
            </a:endParaRPr>
          </a:p>
          <a:p>
            <a:endParaRPr lang="es-ES" sz="2900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115616" y="2780928"/>
            <a:ext cx="7772400" cy="2934088"/>
          </a:xfrm>
          <a:prstGeom prst="snip2DiagRect">
            <a:avLst>
              <a:gd name="adj1" fmla="val 15845"/>
              <a:gd name="adj2" fmla="val 16667"/>
            </a:avLst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  <a:buClr>
                <a:srgbClr val="FF0000"/>
              </a:buClr>
              <a:buSzPct val="90000"/>
              <a:defRPr/>
            </a:pPr>
            <a:r>
              <a:rPr lang="es-ES" b="1" dirty="0" smtClean="0">
                <a:solidFill>
                  <a:schemeClr val="bg2"/>
                </a:solidFill>
              </a:rPr>
              <a:t>Identificación </a:t>
            </a:r>
            <a:r>
              <a:rPr lang="es-ES" b="1" dirty="0">
                <a:solidFill>
                  <a:schemeClr val="bg2"/>
                </a:solidFill>
              </a:rPr>
              <a:t>de </a:t>
            </a:r>
            <a:r>
              <a:rPr lang="es-ES" b="1" dirty="0" smtClean="0">
                <a:solidFill>
                  <a:schemeClr val="bg2"/>
                </a:solidFill>
              </a:rPr>
              <a:t> factores </a:t>
            </a:r>
            <a:r>
              <a:rPr lang="es-ES" b="1" dirty="0">
                <a:solidFill>
                  <a:schemeClr val="bg2"/>
                </a:solidFill>
              </a:rPr>
              <a:t>de riesgo.</a:t>
            </a:r>
          </a:p>
          <a:p>
            <a:pPr>
              <a:spcBef>
                <a:spcPct val="0"/>
              </a:spcBef>
              <a:buClr>
                <a:srgbClr val="FF0000"/>
              </a:buClr>
              <a:buSzPct val="90000"/>
              <a:defRPr/>
            </a:pPr>
            <a:endParaRPr lang="es-ES" b="1" dirty="0">
              <a:solidFill>
                <a:schemeClr val="bg2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SzPct val="90000"/>
              <a:defRPr/>
            </a:pPr>
            <a:r>
              <a:rPr lang="es-ES" b="1" dirty="0">
                <a:solidFill>
                  <a:schemeClr val="bg2"/>
                </a:solidFill>
              </a:rPr>
              <a:t>Elaboración de registro de infracciones y accidentes.</a:t>
            </a:r>
          </a:p>
          <a:p>
            <a:pPr>
              <a:spcBef>
                <a:spcPct val="0"/>
              </a:spcBef>
              <a:buClr>
                <a:srgbClr val="FF0000"/>
              </a:buClr>
              <a:buSzPct val="90000"/>
              <a:defRPr/>
            </a:pPr>
            <a:endParaRPr lang="es-ES" b="1" dirty="0">
              <a:solidFill>
                <a:schemeClr val="bg2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SzPct val="90000"/>
              <a:defRPr/>
            </a:pPr>
            <a:r>
              <a:rPr lang="es-ES" b="1" dirty="0">
                <a:solidFill>
                  <a:schemeClr val="bg2"/>
                </a:solidFill>
              </a:rPr>
              <a:t>Evaluación de costos asociados a los accidentes de tránsito.</a:t>
            </a:r>
          </a:p>
          <a:p>
            <a:pPr>
              <a:spcBef>
                <a:spcPct val="0"/>
              </a:spcBef>
              <a:buClr>
                <a:srgbClr val="FF0000"/>
              </a:buClr>
              <a:buSzPct val="90000"/>
              <a:defRPr/>
            </a:pPr>
            <a:endParaRPr lang="es-ES" b="1" dirty="0">
              <a:solidFill>
                <a:schemeClr val="bg2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SzPct val="90000"/>
              <a:defRPr/>
            </a:pPr>
            <a:r>
              <a:rPr lang="es-ES" b="1" dirty="0">
                <a:solidFill>
                  <a:schemeClr val="bg2"/>
                </a:solidFill>
              </a:rPr>
              <a:t>Identificación de necesidades de capacitación</a:t>
            </a:r>
            <a:r>
              <a:rPr lang="es-ES" b="1" dirty="0" smtClean="0">
                <a:solidFill>
                  <a:schemeClr val="bg2"/>
                </a:solidFill>
              </a:rPr>
              <a:t>.</a:t>
            </a:r>
          </a:p>
          <a:p>
            <a:pPr>
              <a:spcBef>
                <a:spcPct val="0"/>
              </a:spcBef>
              <a:buClr>
                <a:srgbClr val="FF0000"/>
              </a:buClr>
              <a:buSzPct val="90000"/>
              <a:defRPr/>
            </a:pPr>
            <a:endParaRPr lang="es-ES" b="1" dirty="0" smtClean="0">
              <a:solidFill>
                <a:schemeClr val="bg2"/>
              </a:solidFill>
            </a:endParaRPr>
          </a:p>
          <a:p>
            <a:pPr>
              <a:spcBef>
                <a:spcPct val="0"/>
              </a:spcBef>
              <a:buClr>
                <a:srgbClr val="FF0000"/>
              </a:buClr>
              <a:buSzPct val="90000"/>
              <a:defRPr/>
            </a:pPr>
            <a:r>
              <a:rPr lang="es-ES" b="1" dirty="0" smtClean="0">
                <a:solidFill>
                  <a:schemeClr val="bg2"/>
                </a:solidFill>
              </a:rPr>
              <a:t>Directrices o normativas establecidas dentro de la empresa en materia de Seguridad Vial</a:t>
            </a:r>
            <a:endParaRPr lang="es-ES" b="1" dirty="0">
              <a:solidFill>
                <a:schemeClr val="bg2"/>
              </a:solidFill>
            </a:endParaRPr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12777"/>
            <a:ext cx="8686800" cy="108012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32371"/>
            <a:ext cx="7772400" cy="1260526"/>
          </a:xfrm>
        </p:spPr>
        <p:txBody>
          <a:bodyPr>
            <a:normAutofit/>
          </a:bodyPr>
          <a:lstStyle/>
          <a:p>
            <a:r>
              <a:rPr lang="es-ES_tradnl" sz="2500" b="1" dirty="0" smtClean="0">
                <a:solidFill>
                  <a:schemeClr val="bg1"/>
                </a:solidFill>
              </a:rPr>
              <a:t>Aspectos a considerar dentro del diagnóstico</a:t>
            </a:r>
            <a:endParaRPr lang="es-ES_tradnl" sz="2500" b="1" dirty="0">
              <a:solidFill>
                <a:schemeClr val="bg1"/>
              </a:solidFill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14282" y="5429264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708920"/>
            <a:ext cx="7772400" cy="2808312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SzPct val="90000"/>
            </a:pPr>
            <a:r>
              <a:rPr lang="es-ES_tradnl" sz="1500" b="1" dirty="0" smtClean="0">
                <a:solidFill>
                  <a:schemeClr val="bg1"/>
                </a:solidFill>
              </a:rPr>
              <a:t>Disposiciones para el comportamiento del personal en cuanto a seguridad vial se refiere.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SzPct val="90000"/>
            </a:pPr>
            <a:endParaRPr lang="es-ES_tradnl" sz="15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SzPct val="90000"/>
            </a:pPr>
            <a:r>
              <a:rPr lang="es-ES_tradnl" sz="1500" b="1" dirty="0" smtClean="0">
                <a:solidFill>
                  <a:schemeClr val="bg1"/>
                </a:solidFill>
              </a:rPr>
              <a:t>Control de los tiempos de conducción desde la salida hasta llegar al destino para determinar y reducir el riesgo de la fatiga.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SzPct val="90000"/>
            </a:pPr>
            <a:endParaRPr lang="es-ES_tradnl" sz="15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SzPct val="90000"/>
            </a:pPr>
            <a:r>
              <a:rPr lang="es-ES_tradnl" sz="1500" b="1" dirty="0" smtClean="0">
                <a:solidFill>
                  <a:schemeClr val="bg1"/>
                </a:solidFill>
              </a:rPr>
              <a:t>Mantenimiento correctivo y preventivo de la flota y su equipamiento.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SzPct val="90000"/>
            </a:pPr>
            <a:endParaRPr lang="es-ES_tradnl" sz="15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SzPct val="90000"/>
            </a:pPr>
            <a:r>
              <a:rPr lang="es-ES_tradnl" sz="1500" b="1" dirty="0" smtClean="0">
                <a:solidFill>
                  <a:schemeClr val="bg1"/>
                </a:solidFill>
              </a:rPr>
              <a:t>Establecimiento de canales de comunicación interna para que el personal pueda conocer sobre el tema de seguridad vial y a su vez puedan hacer observaciones.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SzPct val="90000"/>
            </a:pPr>
            <a:endParaRPr lang="es-ES_tradnl" sz="15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FF0000"/>
              </a:buClr>
              <a:buSzPct val="90000"/>
            </a:pPr>
            <a:r>
              <a:rPr lang="es-ES_tradnl" sz="1500" b="1" dirty="0" smtClean="0">
                <a:solidFill>
                  <a:schemeClr val="bg1"/>
                </a:solidFill>
              </a:rPr>
              <a:t>Contratación de personal que se dedique específicamente a las labores de carga y descarga para evitar que sean los conductores quienes realicen este trabajo.</a:t>
            </a:r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12776"/>
            <a:ext cx="8686800" cy="108012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648072"/>
          </a:xfrm>
        </p:spPr>
        <p:txBody>
          <a:bodyPr>
            <a:noAutofit/>
          </a:bodyPr>
          <a:lstStyle/>
          <a:p>
            <a:pPr lvl="0"/>
            <a:r>
              <a:rPr kumimoji="0" lang="es-MX" sz="25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itchFamily="34" charset="0"/>
              </a:rPr>
              <a:t>Medidas</a:t>
            </a:r>
            <a:r>
              <a:rPr kumimoji="0" lang="es-MX" sz="25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itchFamily="34" charset="0"/>
              </a:rPr>
              <a:t> para el Plan de Prevención</a:t>
            </a:r>
            <a:r>
              <a:rPr kumimoji="0" lang="es-MX" sz="25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itchFamily="34" charset="0"/>
              </a:rPr>
              <a:t> </a:t>
            </a:r>
            <a:r>
              <a:rPr kumimoji="0" lang="es-ES" sz="25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ahoma" charset="0"/>
              </a:rPr>
              <a:t/>
            </a:r>
            <a:br>
              <a:rPr kumimoji="0" lang="es-ES" sz="25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ahoma" charset="0"/>
              </a:rPr>
            </a:br>
            <a:endParaRPr lang="es-ES_tradnl" sz="2500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2664295"/>
          </a:xfrm>
        </p:spPr>
        <p:txBody>
          <a:bodyPr>
            <a:normAutofit/>
          </a:bodyPr>
          <a:lstStyle/>
          <a:p>
            <a:endParaRPr lang="es-ES" sz="1500" b="1" dirty="0" smtClean="0">
              <a:solidFill>
                <a:schemeClr val="bg1"/>
              </a:solidFill>
              <a:latin typeface="Tahoma" charset="0"/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  <a:buFont typeface="Symbol" pitchFamily="18" charset="2"/>
              <a:buChar char="Þ"/>
            </a:pPr>
            <a:endParaRPr lang="es-ES_tradnl" sz="5400" b="1" dirty="0" smtClean="0">
              <a:solidFill>
                <a:srgbClr val="000099"/>
              </a:solidFill>
            </a:endParaRPr>
          </a:p>
          <a:p>
            <a:pPr marL="285750" indent="-285750" algn="r"/>
            <a:endParaRPr lang="es-ES_tradnl" sz="5000" b="1" u="sng" dirty="0" smtClean="0">
              <a:solidFill>
                <a:schemeClr val="bg2"/>
              </a:solidFill>
              <a:latin typeface="+mj-lt"/>
            </a:endParaRPr>
          </a:p>
          <a:p>
            <a:endParaRPr lang="es-ES" sz="2900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/>
          <p:cNvSpPr/>
          <p:nvPr/>
        </p:nvSpPr>
        <p:spPr>
          <a:xfrm>
            <a:off x="1371600" y="2708920"/>
            <a:ext cx="7772400" cy="3024336"/>
          </a:xfrm>
          <a:prstGeom prst="snip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42913" indent="-442913" algn="r">
              <a:lnSpc>
                <a:spcPct val="90000"/>
              </a:lnSpc>
              <a:buClr>
                <a:srgbClr val="FF0000"/>
              </a:buClr>
              <a:buSzPct val="90000"/>
            </a:pPr>
            <a:r>
              <a:rPr lang="es-ES_tradnl" b="1" smtClean="0">
                <a:solidFill>
                  <a:schemeClr val="bg1"/>
                </a:solidFill>
              </a:rPr>
              <a:t>Tomar las medidas necesarias para controlar el cumplimiento, por  parte del personal, de la ley de tránsito y demás disposiciones.</a:t>
            </a:r>
          </a:p>
          <a:p>
            <a:pPr marL="442913" indent="-442913" algn="r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b="1" smtClean="0">
              <a:solidFill>
                <a:schemeClr val="bg1"/>
              </a:solidFill>
            </a:endParaRPr>
          </a:p>
          <a:p>
            <a:pPr marL="442913" indent="-442913" algn="r">
              <a:lnSpc>
                <a:spcPct val="90000"/>
              </a:lnSpc>
              <a:buClr>
                <a:srgbClr val="FF0000"/>
              </a:buClr>
              <a:buSzPct val="90000"/>
            </a:pPr>
            <a:r>
              <a:rPr lang="es-ES_tradnl" b="1" smtClean="0">
                <a:solidFill>
                  <a:schemeClr val="bg1"/>
                </a:solidFill>
              </a:rPr>
              <a:t>Mejorar los horarios y tiempos de conducción para evitar la fatiga de los conductores.</a:t>
            </a:r>
          </a:p>
          <a:p>
            <a:pPr marL="442913" indent="-442913" algn="r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b="1" smtClean="0">
              <a:solidFill>
                <a:schemeClr val="bg1"/>
              </a:solidFill>
            </a:endParaRPr>
          </a:p>
          <a:p>
            <a:pPr marL="442913" indent="-442913" algn="r">
              <a:lnSpc>
                <a:spcPct val="90000"/>
              </a:lnSpc>
              <a:buClr>
                <a:srgbClr val="FF0000"/>
              </a:buClr>
              <a:buSzPct val="90000"/>
            </a:pPr>
            <a:r>
              <a:rPr lang="es-ES_tradnl" b="1" smtClean="0">
                <a:solidFill>
                  <a:schemeClr val="bg1"/>
                </a:solidFill>
              </a:rPr>
              <a:t>Disponer del control de uso de los vehículos (restricción de placas) y el control de los permisos, licencias, marchamos, revisión técnica, seguros y demás   documentos necesarios.</a:t>
            </a:r>
          </a:p>
          <a:p>
            <a:pPr marL="442913" indent="-442913" algn="r">
              <a:lnSpc>
                <a:spcPct val="90000"/>
              </a:lnSpc>
              <a:buClr>
                <a:srgbClr val="FF0000"/>
              </a:buClr>
              <a:buSzPct val="90000"/>
            </a:pPr>
            <a:endParaRPr lang="es-ES_tradnl" b="1" smtClean="0">
              <a:solidFill>
                <a:schemeClr val="bg1"/>
              </a:solidFill>
            </a:endParaRPr>
          </a:p>
          <a:p>
            <a:pPr marL="442913" indent="-442913" algn="r">
              <a:lnSpc>
                <a:spcPct val="90000"/>
              </a:lnSpc>
              <a:buClr>
                <a:srgbClr val="FF0000"/>
              </a:buClr>
              <a:buSzPct val="90000"/>
            </a:pPr>
            <a:r>
              <a:rPr lang="es-ES_tradnl" b="1" smtClean="0">
                <a:solidFill>
                  <a:schemeClr val="bg1"/>
                </a:solidFill>
              </a:rPr>
              <a:t>Desarrollar un registro de infracciones, accidentes, documentos vencidos, etc.</a:t>
            </a:r>
            <a:endParaRPr lang="es-ES_tradnl" b="1" dirty="0">
              <a:solidFill>
                <a:schemeClr val="bg1"/>
              </a:solidFill>
            </a:endParaRPr>
          </a:p>
        </p:txBody>
      </p:sp>
      <p:sp>
        <p:nvSpPr>
          <p:cNvPr id="4" name="Recortar rectángulo de esquina sencilla 3"/>
          <p:cNvSpPr/>
          <p:nvPr/>
        </p:nvSpPr>
        <p:spPr>
          <a:xfrm>
            <a:off x="0" y="1412777"/>
            <a:ext cx="8686800" cy="1080120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32371"/>
            <a:ext cx="7772400" cy="1260526"/>
          </a:xfrm>
        </p:spPr>
        <p:txBody>
          <a:bodyPr>
            <a:normAutofit/>
          </a:bodyPr>
          <a:lstStyle/>
          <a:p>
            <a:r>
              <a:rPr kumimoji="0" lang="es-MX" sz="25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itchFamily="34" charset="0"/>
              </a:rPr>
              <a:t>Medidas</a:t>
            </a:r>
            <a:r>
              <a:rPr kumimoji="0" lang="es-MX" sz="25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itchFamily="34" charset="0"/>
              </a:rPr>
              <a:t> para el Plan de Prevención</a:t>
            </a:r>
            <a:endParaRPr lang="es-ES_tradnl" sz="2500" dirty="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2664295"/>
          </a:xfrm>
        </p:spPr>
        <p:txBody>
          <a:bodyPr>
            <a:normAutofit/>
          </a:bodyPr>
          <a:lstStyle/>
          <a:p>
            <a:endParaRPr lang="es-ES" sz="1500" b="1" dirty="0" smtClean="0">
              <a:solidFill>
                <a:schemeClr val="bg1"/>
              </a:solidFill>
              <a:latin typeface="Tahoma" charset="0"/>
            </a:endParaRPr>
          </a:p>
          <a:p>
            <a:pPr marL="285750" indent="-285750" algn="just">
              <a:lnSpc>
                <a:spcPct val="90000"/>
              </a:lnSpc>
              <a:buClr>
                <a:srgbClr val="FF0000"/>
              </a:buClr>
              <a:buSzPct val="90000"/>
              <a:buFont typeface="Symbol" pitchFamily="18" charset="2"/>
              <a:buChar char="Þ"/>
            </a:pPr>
            <a:endParaRPr lang="es-ES_tradnl" sz="5400" b="1" dirty="0" smtClean="0">
              <a:solidFill>
                <a:srgbClr val="000099"/>
              </a:solidFill>
            </a:endParaRPr>
          </a:p>
          <a:p>
            <a:pPr marL="285750" indent="-285750" algn="r"/>
            <a:endParaRPr lang="es-ES_tradnl" sz="5000" b="1" u="sng" dirty="0" smtClean="0">
              <a:solidFill>
                <a:schemeClr val="bg2"/>
              </a:solidFill>
              <a:latin typeface="+mj-lt"/>
            </a:endParaRPr>
          </a:p>
          <a:p>
            <a:endParaRPr lang="es-ES" sz="2900" b="1" dirty="0" smtClean="0">
              <a:solidFill>
                <a:schemeClr val="bg1"/>
              </a:solidFill>
              <a:latin typeface="Tahoma" charset="0"/>
            </a:endParaRPr>
          </a:p>
        </p:txBody>
      </p:sp>
      <p:pic>
        <p:nvPicPr>
          <p:cNvPr id="8" name="Imagen 7" descr="Logo Cose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5854" y="5762386"/>
            <a:ext cx="2500977" cy="888090"/>
          </a:xfrm>
          <a:prstGeom prst="rect">
            <a:avLst/>
          </a:prstGeom>
        </p:spPr>
      </p:pic>
      <p:pic>
        <p:nvPicPr>
          <p:cNvPr id="10" name="Logo empresas seguras.jpg" descr="/Users/ati/Desktop/Logo empresas seguras.jpg"/>
          <p:cNvPicPr>
            <a:picLocks noChangeAspect="1"/>
          </p:cNvPicPr>
          <p:nvPr/>
        </p:nvPicPr>
        <p:blipFill>
          <a:blip r:embed="rId3" r:link="rId4" cstate="print"/>
          <a:stretch>
            <a:fillRect/>
          </a:stretch>
        </p:blipFill>
        <p:spPr>
          <a:xfrm>
            <a:off x="251520" y="5373216"/>
            <a:ext cx="1260140" cy="1227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951</Words>
  <Application>Microsoft Office PowerPoint</Application>
  <PresentationFormat>Presentación en pantalla (4:3)</PresentationFormat>
  <Paragraphs>187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Programa Empresas Seguras</vt:lpstr>
      <vt:lpstr>Concepto</vt:lpstr>
      <vt:lpstr>Objetivos</vt:lpstr>
      <vt:lpstr>Cómo se logra?</vt:lpstr>
      <vt:lpstr>  Plan Estratégico Nacional de Seguridad vial 2007-2011 </vt:lpstr>
      <vt:lpstr>Requisitos para la incorporación  al Programa Empresas Seguras</vt:lpstr>
      <vt:lpstr>Aspectos a considerar dentro del diagnóstico</vt:lpstr>
      <vt:lpstr>Medidas para el Plan de Prevención  </vt:lpstr>
      <vt:lpstr>Medidas para el Plan de Prevención</vt:lpstr>
      <vt:lpstr> Propuesta de Proyectos </vt:lpstr>
      <vt:lpstr>Propuesta de Proyectos</vt:lpstr>
      <vt:lpstr>Compromiso con la Comunidad</vt:lpstr>
      <vt:lpstr>Beneficios</vt:lpstr>
      <vt:lpstr> Aspectos a considerar para un reconocimiento </vt:lpstr>
      <vt:lpstr>En síntesis </vt:lpstr>
      <vt:lpstr> </vt:lpstr>
      <vt:lpstr> </vt:lpstr>
      <vt:lpstr> 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Promoción de la seguridad vial</dc:title>
  <dc:creator>smora</dc:creator>
  <cp:lastModifiedBy>smora</cp:lastModifiedBy>
  <cp:revision>32</cp:revision>
  <dcterms:created xsi:type="dcterms:W3CDTF">2012-06-04T17:57:38Z</dcterms:created>
  <dcterms:modified xsi:type="dcterms:W3CDTF">2013-03-18T18:00:23Z</dcterms:modified>
</cp:coreProperties>
</file>